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</p:sldIdLst>
  <p:sldSz cy="8229600" cx="14630400"/>
  <p:notesSz cx="8229600" cy="14630400"/>
  <p:embeddedFontLst>
    <p:embeddedFont>
      <p:font typeface="Nunito"/>
      <p:regular r:id="rId39"/>
      <p:bold r:id="rId40"/>
      <p:italic r:id="rId41"/>
      <p:boldItalic r:id="rId42"/>
    </p:embeddedFont>
    <p:embeddedFont>
      <p:font typeface="Jura"/>
      <p:regular r:id="rId43"/>
      <p:bold r:id="rId44"/>
    </p:embeddedFont>
    <p:embeddedFont>
      <p:font typeface="PT Sans"/>
      <p:regular r:id="rId45"/>
      <p:bold r:id="rId46"/>
      <p:italic r:id="rId47"/>
      <p:boldItalic r:id="rId4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Nunito-bold.fntdata"/><Relationship Id="rId20" Type="http://schemas.openxmlformats.org/officeDocument/2006/relationships/slide" Target="slides/slide16.xml"/><Relationship Id="rId42" Type="http://schemas.openxmlformats.org/officeDocument/2006/relationships/font" Target="fonts/Nunito-boldItalic.fntdata"/><Relationship Id="rId41" Type="http://schemas.openxmlformats.org/officeDocument/2006/relationships/font" Target="fonts/Nunito-italic.fntdata"/><Relationship Id="rId22" Type="http://schemas.openxmlformats.org/officeDocument/2006/relationships/slide" Target="slides/slide18.xml"/><Relationship Id="rId44" Type="http://schemas.openxmlformats.org/officeDocument/2006/relationships/font" Target="fonts/Jura-bold.fntdata"/><Relationship Id="rId21" Type="http://schemas.openxmlformats.org/officeDocument/2006/relationships/slide" Target="slides/slide17.xml"/><Relationship Id="rId43" Type="http://schemas.openxmlformats.org/officeDocument/2006/relationships/font" Target="fonts/Jura-regular.fntdata"/><Relationship Id="rId24" Type="http://schemas.openxmlformats.org/officeDocument/2006/relationships/slide" Target="slides/slide20.xml"/><Relationship Id="rId46" Type="http://schemas.openxmlformats.org/officeDocument/2006/relationships/font" Target="fonts/PTSans-bold.fntdata"/><Relationship Id="rId23" Type="http://schemas.openxmlformats.org/officeDocument/2006/relationships/slide" Target="slides/slide19.xml"/><Relationship Id="rId45" Type="http://schemas.openxmlformats.org/officeDocument/2006/relationships/font" Target="fonts/PTSans-regular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48" Type="http://schemas.openxmlformats.org/officeDocument/2006/relationships/font" Target="fonts/PTSans-boldItalic.fntdata"/><Relationship Id="rId25" Type="http://schemas.openxmlformats.org/officeDocument/2006/relationships/slide" Target="slides/slide21.xml"/><Relationship Id="rId47" Type="http://schemas.openxmlformats.org/officeDocument/2006/relationships/font" Target="fonts/PTSans-italic.fntdata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slide" Target="slides/slide31.xml"/><Relationship Id="rId12" Type="http://schemas.openxmlformats.org/officeDocument/2006/relationships/slide" Target="slides/slide8.xml"/><Relationship Id="rId34" Type="http://schemas.openxmlformats.org/officeDocument/2006/relationships/slide" Target="slides/slide30.xml"/><Relationship Id="rId15" Type="http://schemas.openxmlformats.org/officeDocument/2006/relationships/slide" Target="slides/slide11.xml"/><Relationship Id="rId37" Type="http://schemas.openxmlformats.org/officeDocument/2006/relationships/slide" Target="slides/slide33.xml"/><Relationship Id="rId14" Type="http://schemas.openxmlformats.org/officeDocument/2006/relationships/slide" Target="slides/slide10.xml"/><Relationship Id="rId36" Type="http://schemas.openxmlformats.org/officeDocument/2006/relationships/slide" Target="slides/slide32.xml"/><Relationship Id="rId17" Type="http://schemas.openxmlformats.org/officeDocument/2006/relationships/slide" Target="slides/slide13.xml"/><Relationship Id="rId39" Type="http://schemas.openxmlformats.org/officeDocument/2006/relationships/font" Target="fonts/Nunito-regular.fntdata"/><Relationship Id="rId16" Type="http://schemas.openxmlformats.org/officeDocument/2006/relationships/slide" Target="slides/slide12.xml"/><Relationship Id="rId38" Type="http://schemas.openxmlformats.org/officeDocument/2006/relationships/slide" Target="slides/slide34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" name="Google Shape;13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" name="Google Shape;14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5e8b65b975_0_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4" name="Google Shape;144;g25e8b65b975_0_4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5" name="Google Shape;145;g25e8b65b975_0_4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5e8b65b975_0_7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6" name="Google Shape;166;g25e8b65b975_0_7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7" name="Google Shape;167;g25e8b65b975_0_7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5e1c9fa1a9_0_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5" name="Google Shape;175;g25e1c9fa1a9_0_4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6" name="Google Shape;176;g25e1c9fa1a9_0_4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5e1c9fa1a9_0_7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8" name="Google Shape;188;g25e1c9fa1a9_0_7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9" name="Google Shape;189;g25e1c9fa1a9_0_7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5e1c9fa1a9_0_9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" name="Google Shape;205;g25e1c9fa1a9_0_9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6" name="Google Shape;206;g25e1c9fa1a9_0_9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3" name="Google Shape;223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4" name="Google Shape;224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25e55fd562b_0_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4" name="Google Shape;234;g25e55fd562b_0_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5" name="Google Shape;235;g25e55fd562b_0_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25e55fd562b_0_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8" name="Google Shape;248;g25e55fd562b_0_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9" name="Google Shape;249;g25e55fd562b_0_2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25e55fd562b_0_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5" name="Google Shape;265;g25e55fd562b_0_4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6" name="Google Shape;266;g25e55fd562b_0_4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25e55fd562b_0_1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5" name="Google Shape;285;g25e55fd562b_0_12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6" name="Google Shape;286;g25e55fd562b_0_12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" name="Google Shape;29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" name="Google Shape;30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25e55fd562b_0_1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7" name="Google Shape;297;g25e55fd562b_0_14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8" name="Google Shape;298;g25e55fd562b_0_14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25e55fd562b_0_8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2" name="Google Shape;312;g25e55fd562b_0_8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3" name="Google Shape;313;g25e55fd562b_0_8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25e55fd562b_0_10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1" name="Google Shape;331;g25e55fd562b_0_10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2" name="Google Shape;332;g25e55fd562b_0_10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4" name="Google Shape;354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55" name="Google Shape;355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25e55fd562b_0_16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3" name="Google Shape;363;g25e55fd562b_0_16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64" name="Google Shape;364;g25e55fd562b_0_16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25e55fd562b_0_15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5" name="Google Shape;375;g25e55fd562b_0_15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76" name="Google Shape;376;g25e55fd562b_0_15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25e55fd562b_0_26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0" name="Google Shape;390;g25e55fd562b_0_26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91" name="Google Shape;391;g25e55fd562b_0_26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25e55fd562b_0_24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0" name="Google Shape;400;g25e55fd562b_0_24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01" name="Google Shape;401;g25e55fd562b_0_24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25e55fd562b_0_2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3" name="Google Shape;413;g25e55fd562b_0_22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14" name="Google Shape;414;g25e55fd562b_0_22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25e55fd562b_0_20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9" name="Google Shape;429;g25e55fd562b_0_20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30" name="Google Shape;430;g25e55fd562b_0_20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" name="Google Shape;44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5" name="Google Shape;45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25e55fd562b_0_18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8" name="Google Shape;448;g25e55fd562b_0_18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49" name="Google Shape;449;g25e55fd562b_0_18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25e55fd562b_0_27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0" name="Google Shape;470;g25e55fd562b_0_27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71" name="Google Shape;471;g25e55fd562b_0_27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25e55fd562b_0_29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0" name="Google Shape;480;g25e55fd562b_0_29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81" name="Google Shape;481;g25e55fd562b_0_29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2" name="Google Shape;492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93" name="Google Shape;493;p1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6" name="Google Shape;506;p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07" name="Google Shape;507;p1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25e55fd562b_0_3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" name="Google Shape;54;g25e55fd562b_0_31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5" name="Google Shape;55;g25e55fd562b_0_31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5e55fd562b_0_30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" name="Google Shape;67;g25e55fd562b_0_30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8" name="Google Shape;68;g25e55fd562b_0_30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3" name="Google Shape;83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4" name="Google Shape;84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5e8b65b975_0_6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3" name="Google Shape;93;g25e8b65b975_0_6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4" name="Google Shape;94;g25e8b65b975_0_6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5e8b65b975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7" name="Google Shape;107;g25e8b65b975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8" name="Google Shape;108;g25e8b65b975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5e8b65b975_0_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4" name="Google Shape;124;g25e8b65b975_0_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5" name="Google Shape;125;g25e8b65b975_0_2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Relationship Id="rId4" Type="http://schemas.openxmlformats.org/officeDocument/2006/relationships/image" Target="../media/image10.png"/><Relationship Id="rId5" Type="http://schemas.openxmlformats.org/officeDocument/2006/relationships/image" Target="../media/image3.png"/><Relationship Id="rId6" Type="http://schemas.openxmlformats.org/officeDocument/2006/relationships/image" Target="../media/image12.png"/><Relationship Id="rId7" Type="http://schemas.openxmlformats.org/officeDocument/2006/relationships/image" Target="../media/image2.png"/><Relationship Id="rId8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Relationship Id="rId4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Relationship Id="rId4" Type="http://schemas.openxmlformats.org/officeDocument/2006/relationships/image" Target="../media/image11.png"/><Relationship Id="rId5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Relationship Id="rId4" Type="http://schemas.openxmlformats.org/officeDocument/2006/relationships/image" Target="../media/image11.png"/><Relationship Id="rId5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Relationship Id="rId4" Type="http://schemas.openxmlformats.org/officeDocument/2006/relationships/image" Target="../media/image11.png"/><Relationship Id="rId5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Relationship Id="rId4" Type="http://schemas.openxmlformats.org/officeDocument/2006/relationships/image" Target="../media/image11.png"/><Relationship Id="rId5" Type="http://schemas.openxmlformats.org/officeDocument/2006/relationships/image" Target="../media/image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Relationship Id="rId4" Type="http://schemas.openxmlformats.org/officeDocument/2006/relationships/image" Target="../media/image22.png"/><Relationship Id="rId5" Type="http://schemas.openxmlformats.org/officeDocument/2006/relationships/image" Target="../media/image1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png"/><Relationship Id="rId4" Type="http://schemas.openxmlformats.org/officeDocument/2006/relationships/image" Target="../media/image22.png"/><Relationship Id="rId5" Type="http://schemas.openxmlformats.org/officeDocument/2006/relationships/image" Target="../media/image1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.png"/><Relationship Id="rId4" Type="http://schemas.openxmlformats.org/officeDocument/2006/relationships/image" Target="../media/image22.png"/><Relationship Id="rId5" Type="http://schemas.openxmlformats.org/officeDocument/2006/relationships/image" Target="../media/image1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.png"/><Relationship Id="rId4" Type="http://schemas.openxmlformats.org/officeDocument/2006/relationships/image" Target="../media/image22.png"/><Relationship Id="rId5" Type="http://schemas.openxmlformats.org/officeDocument/2006/relationships/image" Target="../media/image1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.png"/><Relationship Id="rId4" Type="http://schemas.openxmlformats.org/officeDocument/2006/relationships/image" Target="../media/image17.png"/><Relationship Id="rId5" Type="http://schemas.openxmlformats.org/officeDocument/2006/relationships/image" Target="../media/image19.png"/><Relationship Id="rId6" Type="http://schemas.openxmlformats.org/officeDocument/2006/relationships/image" Target="../media/image3.png"/><Relationship Id="rId7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9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.png"/><Relationship Id="rId4" Type="http://schemas.openxmlformats.org/officeDocument/2006/relationships/image" Target="../media/image17.png"/><Relationship Id="rId5" Type="http://schemas.openxmlformats.org/officeDocument/2006/relationships/image" Target="../media/image3.png"/><Relationship Id="rId6" Type="http://schemas.openxmlformats.org/officeDocument/2006/relationships/image" Target="../media/image19.png"/><Relationship Id="rId7" Type="http://schemas.openxmlformats.org/officeDocument/2006/relationships/image" Target="../media/image1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.png"/><Relationship Id="rId4" Type="http://schemas.openxmlformats.org/officeDocument/2006/relationships/image" Target="../media/image17.png"/><Relationship Id="rId5" Type="http://schemas.openxmlformats.org/officeDocument/2006/relationships/image" Target="../media/image3.png"/><Relationship Id="rId6" Type="http://schemas.openxmlformats.org/officeDocument/2006/relationships/image" Target="../media/image19.png"/><Relationship Id="rId7" Type="http://schemas.openxmlformats.org/officeDocument/2006/relationships/image" Target="../media/image1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.png"/><Relationship Id="rId4" Type="http://schemas.openxmlformats.org/officeDocument/2006/relationships/image" Target="../media/image17.png"/><Relationship Id="rId5" Type="http://schemas.openxmlformats.org/officeDocument/2006/relationships/image" Target="../media/image3.png"/><Relationship Id="rId6" Type="http://schemas.openxmlformats.org/officeDocument/2006/relationships/image" Target="../media/image19.png"/><Relationship Id="rId7" Type="http://schemas.openxmlformats.org/officeDocument/2006/relationships/image" Target="../media/image1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1.jpg"/><Relationship Id="rId4" Type="http://schemas.openxmlformats.org/officeDocument/2006/relationships/image" Target="../media/image4.png"/><Relationship Id="rId5" Type="http://schemas.openxmlformats.org/officeDocument/2006/relationships/image" Target="../media/image2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1.jpg"/><Relationship Id="rId4" Type="http://schemas.openxmlformats.org/officeDocument/2006/relationships/image" Target="../media/image4.png"/><Relationship Id="rId5" Type="http://schemas.openxmlformats.org/officeDocument/2006/relationships/image" Target="../media/image2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1.jpg"/><Relationship Id="rId4" Type="http://schemas.openxmlformats.org/officeDocument/2006/relationships/image" Target="../media/image4.png"/><Relationship Id="rId5" Type="http://schemas.openxmlformats.org/officeDocument/2006/relationships/image" Target="../media/image2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.png"/><Relationship Id="rId4" Type="http://schemas.openxmlformats.org/officeDocument/2006/relationships/image" Target="../media/image26.png"/><Relationship Id="rId5" Type="http://schemas.openxmlformats.org/officeDocument/2006/relationships/image" Target="../media/image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.png"/><Relationship Id="rId4" Type="http://schemas.openxmlformats.org/officeDocument/2006/relationships/image" Target="../media/image26.png"/><Relationship Id="rId5" Type="http://schemas.openxmlformats.org/officeDocument/2006/relationships/image" Target="../media/image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.png"/><Relationship Id="rId4" Type="http://schemas.openxmlformats.org/officeDocument/2006/relationships/image" Target="../media/image26.png"/><Relationship Id="rId5" Type="http://schemas.openxmlformats.org/officeDocument/2006/relationships/image" Target="../media/image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.png"/><Relationship Id="rId4" Type="http://schemas.openxmlformats.org/officeDocument/2006/relationships/image" Target="../media/image26.png"/><Relationship Id="rId5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1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.png"/><Relationship Id="rId4" Type="http://schemas.openxmlformats.org/officeDocument/2006/relationships/image" Target="../media/image26.png"/><Relationship Id="rId5" Type="http://schemas.openxmlformats.org/officeDocument/2006/relationships/image" Target="../media/image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.png"/><Relationship Id="rId4" Type="http://schemas.openxmlformats.org/officeDocument/2006/relationships/image" Target="../media/image24.png"/><Relationship Id="rId5" Type="http://schemas.openxmlformats.org/officeDocument/2006/relationships/image" Target="../media/image2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.png"/><Relationship Id="rId4" Type="http://schemas.openxmlformats.org/officeDocument/2006/relationships/image" Target="../media/image24.png"/><Relationship Id="rId5" Type="http://schemas.openxmlformats.org/officeDocument/2006/relationships/image" Target="../media/image28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.png"/><Relationship Id="rId4" Type="http://schemas.openxmlformats.org/officeDocument/2006/relationships/image" Target="../media/image24.png"/><Relationship Id="rId5" Type="http://schemas.openxmlformats.org/officeDocument/2006/relationships/image" Target="../media/image28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.png"/><Relationship Id="rId4" Type="http://schemas.openxmlformats.org/officeDocument/2006/relationships/image" Target="../media/image24.png"/><Relationship Id="rId9" Type="http://schemas.openxmlformats.org/officeDocument/2006/relationships/image" Target="../media/image31.png"/><Relationship Id="rId5" Type="http://schemas.openxmlformats.org/officeDocument/2006/relationships/image" Target="../media/image27.png"/><Relationship Id="rId6" Type="http://schemas.openxmlformats.org/officeDocument/2006/relationships/image" Target="../media/image25.png"/><Relationship Id="rId7" Type="http://schemas.openxmlformats.org/officeDocument/2006/relationships/image" Target="../media/image30.png"/><Relationship Id="rId8" Type="http://schemas.openxmlformats.org/officeDocument/2006/relationships/image" Target="../media/image2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1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1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Relationship Id="rId4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6" name="Google Shape;16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4509"/>
            </a:srgbClr>
          </a:solidFill>
          <a:ln cap="flat" cmpd="sng" w="55475">
            <a:solidFill>
              <a:srgbClr val="26265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8;p3"/>
          <p:cNvSpPr/>
          <p:nvPr/>
        </p:nvSpPr>
        <p:spPr>
          <a:xfrm>
            <a:off x="6319599" y="4164925"/>
            <a:ext cx="7477601" cy="10662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50"/>
              <a:buFont typeface="PT Sans"/>
              <a:buNone/>
            </a:pPr>
            <a:r>
              <a:rPr b="0" i="0" lang="en-US" sz="1750" u="none" cap="none" strike="noStrike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Discover the importance of Ethical AI and its applications. Explore the challenges in developing ethical AI and the role of ethics in AI decision-making.</a:t>
            </a:r>
            <a:endParaRPr b="0" i="0" sz="17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9" name="Google Shape;19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20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19600" y="2573750"/>
            <a:ext cx="7693207" cy="106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0" y="0"/>
            <a:ext cx="5486400" cy="8229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2;p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719775" y="7753250"/>
            <a:ext cx="1701925" cy="43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23;p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719774" y="7753250"/>
            <a:ext cx="1701926" cy="43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24;p3"/>
          <p:cNvPicPr preferRelativeResize="0"/>
          <p:nvPr/>
        </p:nvPicPr>
        <p:blipFill rotWithShape="1">
          <a:blip r:embed="rId7">
            <a:alphaModFix/>
          </a:blip>
          <a:srcRect b="-112520" l="1650" r="-1649" t="112520"/>
          <a:stretch/>
        </p:blipFill>
        <p:spPr>
          <a:xfrm>
            <a:off x="11961450" y="7535073"/>
            <a:ext cx="2051350" cy="52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25;p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2459550" y="7115413"/>
            <a:ext cx="1962150" cy="61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26;p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2459550" y="7115413"/>
            <a:ext cx="1962150" cy="61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47" name="Google Shape;147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4510"/>
            </a:srgbClr>
          </a:solidFill>
          <a:ln cap="flat" cmpd="sng" w="55475">
            <a:solidFill>
              <a:srgbClr val="26265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12"/>
          <p:cNvSpPr/>
          <p:nvPr/>
        </p:nvSpPr>
        <p:spPr>
          <a:xfrm>
            <a:off x="2348389" y="907613"/>
            <a:ext cx="9933600" cy="6414300"/>
          </a:xfrm>
          <a:prstGeom prst="roundRect">
            <a:avLst>
              <a:gd fmla="val 6235" name="adj"/>
            </a:avLst>
          </a:prstGeom>
          <a:solidFill>
            <a:srgbClr val="00002E"/>
          </a:solidFill>
          <a:ln cap="flat" cmpd="sng" w="55475">
            <a:solidFill>
              <a:srgbClr val="26265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12"/>
          <p:cNvSpPr/>
          <p:nvPr/>
        </p:nvSpPr>
        <p:spPr>
          <a:xfrm>
            <a:off x="2959298" y="2285524"/>
            <a:ext cx="4411500" cy="2482500"/>
          </a:xfrm>
          <a:prstGeom prst="roundRect">
            <a:avLst>
              <a:gd fmla="val 16111" name="adj"/>
            </a:avLst>
          </a:prstGeom>
          <a:solidFill>
            <a:srgbClr val="00002E"/>
          </a:solidFill>
          <a:ln cap="flat" cmpd="sng" w="27725">
            <a:solidFill>
              <a:srgbClr val="F2B42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12"/>
          <p:cNvSpPr/>
          <p:nvPr/>
        </p:nvSpPr>
        <p:spPr>
          <a:xfrm>
            <a:off x="3209195" y="2535425"/>
            <a:ext cx="35622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F2B42D"/>
              </a:buClr>
              <a:buSzPts val="2187"/>
              <a:buFont typeface="Nunito"/>
              <a:buNone/>
            </a:pPr>
            <a:r>
              <a:rPr b="1" i="0" lang="en-US" sz="2187" u="none" cap="none" strike="noStrike">
                <a:solidFill>
                  <a:srgbClr val="F2B42D"/>
                </a:solidFill>
                <a:latin typeface="Nunito"/>
                <a:ea typeface="Nunito"/>
                <a:cs typeface="Nunito"/>
                <a:sym typeface="Nunito"/>
              </a:rPr>
              <a:t>Guard Against Bias</a:t>
            </a:r>
            <a:endParaRPr b="0" i="0" sz="218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12"/>
          <p:cNvSpPr/>
          <p:nvPr/>
        </p:nvSpPr>
        <p:spPr>
          <a:xfrm>
            <a:off x="3209211" y="3104793"/>
            <a:ext cx="3911700" cy="10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50"/>
              <a:buFont typeface="PT Sans"/>
              <a:buNone/>
            </a:pPr>
            <a:r>
              <a:rPr b="0" i="0" lang="en-US" sz="1750" u="none" cap="none" strike="noStrike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AI must be developed without bias to ensure it makes fair and unbiased decisions.</a:t>
            </a:r>
            <a:endParaRPr b="0" i="0" sz="17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12"/>
          <p:cNvSpPr/>
          <p:nvPr/>
        </p:nvSpPr>
        <p:spPr>
          <a:xfrm>
            <a:off x="7592854" y="2285524"/>
            <a:ext cx="4411500" cy="2482500"/>
          </a:xfrm>
          <a:prstGeom prst="roundRect">
            <a:avLst>
              <a:gd fmla="val 16111" name="adj"/>
            </a:avLst>
          </a:prstGeom>
          <a:solidFill>
            <a:srgbClr val="00002E"/>
          </a:solidFill>
          <a:ln cap="flat" cmpd="sng" w="27725">
            <a:solidFill>
              <a:srgbClr val="D7425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12"/>
          <p:cNvSpPr/>
          <p:nvPr/>
        </p:nvSpPr>
        <p:spPr>
          <a:xfrm>
            <a:off x="7842766" y="2535436"/>
            <a:ext cx="3911700" cy="6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D7425E"/>
              </a:buClr>
              <a:buSzPts val="2187"/>
              <a:buFont typeface="Nunito"/>
              <a:buNone/>
            </a:pPr>
            <a:r>
              <a:rPr b="1" i="0" lang="en-US" sz="2187" u="none" cap="none" strike="noStrike">
                <a:solidFill>
                  <a:srgbClr val="D7425E"/>
                </a:solidFill>
                <a:latin typeface="Nunito"/>
                <a:ea typeface="Nunito"/>
                <a:cs typeface="Nunito"/>
                <a:sym typeface="Nunito"/>
              </a:rPr>
              <a:t>Safeguard Against Discrimination</a:t>
            </a:r>
            <a:endParaRPr b="0" i="0" sz="218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12"/>
          <p:cNvSpPr/>
          <p:nvPr/>
        </p:nvSpPr>
        <p:spPr>
          <a:xfrm>
            <a:off x="7842766" y="3451979"/>
            <a:ext cx="3911700" cy="10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50"/>
              <a:buFont typeface="PT Sans"/>
              <a:buNone/>
            </a:pPr>
            <a:r>
              <a:rPr b="0" i="0" lang="en-US" sz="1750" u="none" cap="none" strike="noStrike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AI must be developed to avoid discrimination based on race, gender, age, or other factors.</a:t>
            </a:r>
            <a:endParaRPr b="0" i="0" sz="17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12"/>
          <p:cNvSpPr/>
          <p:nvPr/>
        </p:nvSpPr>
        <p:spPr>
          <a:xfrm>
            <a:off x="2959298" y="4990267"/>
            <a:ext cx="4411500" cy="2135400"/>
          </a:xfrm>
          <a:prstGeom prst="roundRect">
            <a:avLst>
              <a:gd fmla="val 18730" name="adj"/>
            </a:avLst>
          </a:prstGeom>
          <a:solidFill>
            <a:srgbClr val="00002E"/>
          </a:solidFill>
          <a:ln cap="flat" cmpd="sng" w="27725">
            <a:solidFill>
              <a:srgbClr val="DD785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12"/>
          <p:cNvSpPr/>
          <p:nvPr/>
        </p:nvSpPr>
        <p:spPr>
          <a:xfrm>
            <a:off x="3209211" y="5240179"/>
            <a:ext cx="22218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DD785E"/>
              </a:buClr>
              <a:buSzPts val="2187"/>
              <a:buFont typeface="Nunito"/>
              <a:buNone/>
            </a:pPr>
            <a:r>
              <a:rPr b="1" i="0" lang="en-US" sz="2187" u="none" cap="none" strike="noStrike">
                <a:solidFill>
                  <a:srgbClr val="DD785E"/>
                </a:solidFill>
                <a:latin typeface="Nunito"/>
                <a:ea typeface="Nunito"/>
                <a:cs typeface="Nunito"/>
                <a:sym typeface="Nunito"/>
              </a:rPr>
              <a:t>Prevent Harm</a:t>
            </a:r>
            <a:endParaRPr b="0" i="0" sz="218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12"/>
          <p:cNvSpPr/>
          <p:nvPr/>
        </p:nvSpPr>
        <p:spPr>
          <a:xfrm>
            <a:off x="3209211" y="5809536"/>
            <a:ext cx="3911700" cy="71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50"/>
              <a:buFont typeface="PT Sans"/>
              <a:buNone/>
            </a:pPr>
            <a:r>
              <a:rPr b="0" i="0" lang="en-US" sz="1750" u="none" cap="none" strike="noStrike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AI must be developed to prevent harm to humans and other living beings.</a:t>
            </a:r>
            <a:endParaRPr b="0" i="0" sz="17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12"/>
          <p:cNvSpPr/>
          <p:nvPr/>
        </p:nvSpPr>
        <p:spPr>
          <a:xfrm>
            <a:off x="7592854" y="4990267"/>
            <a:ext cx="4411500" cy="2135400"/>
          </a:xfrm>
          <a:prstGeom prst="roundRect">
            <a:avLst>
              <a:gd fmla="val 18730" name="adj"/>
            </a:avLst>
          </a:prstGeom>
          <a:solidFill>
            <a:srgbClr val="00002E"/>
          </a:solidFill>
          <a:ln cap="flat" cmpd="sng" w="27725">
            <a:solidFill>
              <a:srgbClr val="48A8E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12"/>
          <p:cNvSpPr/>
          <p:nvPr/>
        </p:nvSpPr>
        <p:spPr>
          <a:xfrm>
            <a:off x="7842766" y="5240179"/>
            <a:ext cx="22218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48A8E2"/>
              </a:buClr>
              <a:buSzPts val="2187"/>
              <a:buFont typeface="Nunito"/>
              <a:buNone/>
            </a:pPr>
            <a:r>
              <a:rPr b="1" i="0" lang="en-US" sz="2187" u="none" cap="none" strike="noStrike">
                <a:solidFill>
                  <a:srgbClr val="48A8E2"/>
                </a:solidFill>
                <a:latin typeface="Nunito"/>
                <a:ea typeface="Nunito"/>
                <a:cs typeface="Nunito"/>
                <a:sym typeface="Nunito"/>
              </a:rPr>
              <a:t>Benefit Society</a:t>
            </a:r>
            <a:endParaRPr b="0" i="0" sz="218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12"/>
          <p:cNvSpPr/>
          <p:nvPr/>
        </p:nvSpPr>
        <p:spPr>
          <a:xfrm>
            <a:off x="7842766" y="5809536"/>
            <a:ext cx="3911700" cy="10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50"/>
              <a:buFont typeface="PT Sans"/>
              <a:buNone/>
            </a:pPr>
            <a:r>
              <a:rPr b="0" i="0" lang="en-US" sz="1750" u="none" cap="none" strike="noStrike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AI must be developed with the goal of benefiting society as a whole, not just a select few.</a:t>
            </a:r>
            <a:endParaRPr b="0" i="0" sz="17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12"/>
          <p:cNvSpPr/>
          <p:nvPr/>
        </p:nvSpPr>
        <p:spPr>
          <a:xfrm>
            <a:off x="2626043" y="2285524"/>
            <a:ext cx="27600" cy="4840200"/>
          </a:xfrm>
          <a:prstGeom prst="rect">
            <a:avLst/>
          </a:prstGeom>
          <a:solidFill>
            <a:srgbClr val="F2B42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3" name="Google Shape;163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53775" y="1339938"/>
            <a:ext cx="8839200" cy="61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69" name="Google Shape;169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1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4510"/>
            </a:srgbClr>
          </a:solidFill>
          <a:ln cap="flat" cmpd="sng" w="55475">
            <a:solidFill>
              <a:srgbClr val="26265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1" name="Google Shape;171;p13"/>
          <p:cNvPicPr preferRelativeResize="0"/>
          <p:nvPr/>
        </p:nvPicPr>
        <p:blipFill rotWithShape="1">
          <a:blip r:embed="rId4">
            <a:alphaModFix/>
          </a:blip>
          <a:srcRect b="0" l="0" r="5633" t="0"/>
          <a:stretch/>
        </p:blipFill>
        <p:spPr>
          <a:xfrm>
            <a:off x="2348400" y="2217750"/>
            <a:ext cx="8988225" cy="61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13"/>
          <p:cNvPicPr preferRelativeResize="0"/>
          <p:nvPr/>
        </p:nvPicPr>
        <p:blipFill rotWithShape="1">
          <a:blip r:embed="rId5">
            <a:alphaModFix/>
          </a:blip>
          <a:srcRect b="0" l="78841" r="0" t="0"/>
          <a:stretch/>
        </p:blipFill>
        <p:spPr>
          <a:xfrm>
            <a:off x="11270250" y="2302975"/>
            <a:ext cx="815019" cy="53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78" name="Google Shape;178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1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4510"/>
            </a:srgbClr>
          </a:solidFill>
          <a:ln cap="flat" cmpd="sng" w="55475">
            <a:solidFill>
              <a:srgbClr val="26265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0" name="Google Shape;180;p14"/>
          <p:cNvPicPr preferRelativeResize="0"/>
          <p:nvPr/>
        </p:nvPicPr>
        <p:blipFill rotWithShape="1">
          <a:blip r:embed="rId4">
            <a:alphaModFix/>
          </a:blip>
          <a:srcRect b="0" l="0" r="5633" t="0"/>
          <a:stretch/>
        </p:blipFill>
        <p:spPr>
          <a:xfrm>
            <a:off x="2348400" y="2217750"/>
            <a:ext cx="8988225" cy="61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14"/>
          <p:cNvPicPr preferRelativeResize="0"/>
          <p:nvPr/>
        </p:nvPicPr>
        <p:blipFill rotWithShape="1">
          <a:blip r:embed="rId5">
            <a:alphaModFix/>
          </a:blip>
          <a:srcRect b="0" l="78841" r="0" t="0"/>
          <a:stretch/>
        </p:blipFill>
        <p:spPr>
          <a:xfrm>
            <a:off x="11270250" y="2302975"/>
            <a:ext cx="815019" cy="5339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2" name="Google Shape;182;p14"/>
          <p:cNvGrpSpPr/>
          <p:nvPr/>
        </p:nvGrpSpPr>
        <p:grpSpPr>
          <a:xfrm>
            <a:off x="5733739" y="3442811"/>
            <a:ext cx="3162900" cy="2482500"/>
            <a:chOff x="2348389" y="3442811"/>
            <a:chExt cx="3162900" cy="2482500"/>
          </a:xfrm>
        </p:grpSpPr>
        <p:sp>
          <p:nvSpPr>
            <p:cNvPr id="183" name="Google Shape;183;p14"/>
            <p:cNvSpPr/>
            <p:nvPr/>
          </p:nvSpPr>
          <p:spPr>
            <a:xfrm>
              <a:off x="2348389" y="3442811"/>
              <a:ext cx="3162900" cy="2482500"/>
            </a:xfrm>
            <a:prstGeom prst="roundRect">
              <a:avLst>
                <a:gd fmla="val 16111" name="adj"/>
              </a:avLst>
            </a:prstGeom>
            <a:solidFill>
              <a:srgbClr val="00002E"/>
            </a:solidFill>
            <a:ln cap="flat" cmpd="sng" w="27725">
              <a:solidFill>
                <a:srgbClr val="F2B42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84;p14"/>
            <p:cNvSpPr/>
            <p:nvPr/>
          </p:nvSpPr>
          <p:spPr>
            <a:xfrm>
              <a:off x="2598301" y="3692723"/>
              <a:ext cx="2221800" cy="347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25011"/>
                </a:lnSpc>
                <a:spcBef>
                  <a:spcPts val="0"/>
                </a:spcBef>
                <a:spcAft>
                  <a:spcPts val="0"/>
                </a:spcAft>
                <a:buClr>
                  <a:srgbClr val="F2B42D"/>
                </a:buClr>
                <a:buSzPts val="2187"/>
                <a:buFont typeface="Nunito"/>
                <a:buNone/>
              </a:pPr>
              <a:r>
                <a:rPr b="1" i="0" lang="en-US" sz="2187" u="none" cap="none" strike="noStrike">
                  <a:solidFill>
                    <a:srgbClr val="F2B42D"/>
                  </a:solidFill>
                  <a:latin typeface="Nunito"/>
                  <a:ea typeface="Nunito"/>
                  <a:cs typeface="Nunito"/>
                  <a:sym typeface="Nunito"/>
                </a:rPr>
                <a:t>Data Privacy</a:t>
              </a:r>
              <a:endParaRPr b="0" i="0" sz="218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185;p14"/>
            <p:cNvSpPr/>
            <p:nvPr/>
          </p:nvSpPr>
          <p:spPr>
            <a:xfrm>
              <a:off x="2598301" y="4262080"/>
              <a:ext cx="2663100" cy="71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59942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750"/>
                <a:buFont typeface="PT Sans"/>
                <a:buNone/>
              </a:pPr>
              <a:r>
                <a:rPr b="0" i="0" lang="en-US" sz="1750" u="none" cap="none" strike="noStrike">
                  <a:solidFill>
                    <a:srgbClr val="FFFFFF"/>
                  </a:solidFill>
                  <a:latin typeface="PT Sans"/>
                  <a:ea typeface="PT Sans"/>
                  <a:cs typeface="PT Sans"/>
                  <a:sym typeface="PT Sans"/>
                </a:rPr>
                <a:t>Ensuring the privacy and protection of user data.</a:t>
              </a:r>
              <a:endParaRPr b="0" i="0" sz="17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91" name="Google Shape;191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1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4510"/>
            </a:srgbClr>
          </a:solidFill>
          <a:ln cap="flat" cmpd="sng" w="55475">
            <a:solidFill>
              <a:srgbClr val="26265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3" name="Google Shape;193;p15"/>
          <p:cNvGrpSpPr/>
          <p:nvPr/>
        </p:nvGrpSpPr>
        <p:grpSpPr>
          <a:xfrm>
            <a:off x="3580839" y="3376186"/>
            <a:ext cx="3162900" cy="2482500"/>
            <a:chOff x="2348389" y="3442811"/>
            <a:chExt cx="3162900" cy="2482500"/>
          </a:xfrm>
        </p:grpSpPr>
        <p:sp>
          <p:nvSpPr>
            <p:cNvPr id="194" name="Google Shape;194;p15"/>
            <p:cNvSpPr/>
            <p:nvPr/>
          </p:nvSpPr>
          <p:spPr>
            <a:xfrm>
              <a:off x="2348389" y="3442811"/>
              <a:ext cx="3162900" cy="2482500"/>
            </a:xfrm>
            <a:prstGeom prst="roundRect">
              <a:avLst>
                <a:gd fmla="val 16111" name="adj"/>
              </a:avLst>
            </a:prstGeom>
            <a:solidFill>
              <a:srgbClr val="00002E"/>
            </a:solidFill>
            <a:ln cap="flat" cmpd="sng" w="27725">
              <a:solidFill>
                <a:srgbClr val="F2B42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95;p15"/>
            <p:cNvSpPr/>
            <p:nvPr/>
          </p:nvSpPr>
          <p:spPr>
            <a:xfrm>
              <a:off x="2598301" y="3692723"/>
              <a:ext cx="2221800" cy="347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25011"/>
                </a:lnSpc>
                <a:spcBef>
                  <a:spcPts val="0"/>
                </a:spcBef>
                <a:spcAft>
                  <a:spcPts val="0"/>
                </a:spcAft>
                <a:buClr>
                  <a:srgbClr val="F2B42D"/>
                </a:buClr>
                <a:buSzPts val="2187"/>
                <a:buFont typeface="Nunito"/>
                <a:buNone/>
              </a:pPr>
              <a:r>
                <a:rPr b="1" i="0" lang="en-US" sz="2187" u="none" cap="none" strike="noStrike">
                  <a:solidFill>
                    <a:srgbClr val="F2B42D"/>
                  </a:solidFill>
                  <a:latin typeface="Nunito"/>
                  <a:ea typeface="Nunito"/>
                  <a:cs typeface="Nunito"/>
                  <a:sym typeface="Nunito"/>
                </a:rPr>
                <a:t>Data Privacy</a:t>
              </a:r>
              <a:endParaRPr b="0" i="0" sz="218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196;p15"/>
            <p:cNvSpPr/>
            <p:nvPr/>
          </p:nvSpPr>
          <p:spPr>
            <a:xfrm>
              <a:off x="2598301" y="4262080"/>
              <a:ext cx="2663100" cy="71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59942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750"/>
                <a:buFont typeface="PT Sans"/>
                <a:buNone/>
              </a:pPr>
              <a:r>
                <a:rPr b="0" i="0" lang="en-US" sz="1750" u="none" cap="none" strike="noStrike">
                  <a:solidFill>
                    <a:srgbClr val="FFFFFF"/>
                  </a:solidFill>
                  <a:latin typeface="PT Sans"/>
                  <a:ea typeface="PT Sans"/>
                  <a:cs typeface="PT Sans"/>
                  <a:sym typeface="PT Sans"/>
                </a:rPr>
                <a:t>Ensuring the privacy and protection of user data.</a:t>
              </a:r>
              <a:endParaRPr b="0" i="0" sz="17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7" name="Google Shape;197;p15"/>
          <p:cNvGrpSpPr/>
          <p:nvPr/>
        </p:nvGrpSpPr>
        <p:grpSpPr>
          <a:xfrm>
            <a:off x="7383474" y="3376186"/>
            <a:ext cx="3162900" cy="2482500"/>
            <a:chOff x="5733574" y="3442811"/>
            <a:chExt cx="3162900" cy="2482500"/>
          </a:xfrm>
        </p:grpSpPr>
        <p:sp>
          <p:nvSpPr>
            <p:cNvPr id="198" name="Google Shape;198;p15"/>
            <p:cNvSpPr/>
            <p:nvPr/>
          </p:nvSpPr>
          <p:spPr>
            <a:xfrm>
              <a:off x="5733574" y="3442811"/>
              <a:ext cx="3162900" cy="2482500"/>
            </a:xfrm>
            <a:prstGeom prst="roundRect">
              <a:avLst>
                <a:gd fmla="val 16111" name="adj"/>
              </a:avLst>
            </a:prstGeom>
            <a:solidFill>
              <a:srgbClr val="00002E"/>
            </a:solidFill>
            <a:ln cap="flat" cmpd="sng" w="27725">
              <a:solidFill>
                <a:srgbClr val="D7425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199;p15"/>
            <p:cNvSpPr/>
            <p:nvPr/>
          </p:nvSpPr>
          <p:spPr>
            <a:xfrm>
              <a:off x="5983486" y="3692723"/>
              <a:ext cx="2663100" cy="69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25011"/>
                </a:lnSpc>
                <a:spcBef>
                  <a:spcPts val="0"/>
                </a:spcBef>
                <a:spcAft>
                  <a:spcPts val="0"/>
                </a:spcAft>
                <a:buClr>
                  <a:srgbClr val="D7425E"/>
                </a:buClr>
                <a:buSzPts val="2187"/>
                <a:buFont typeface="Nunito"/>
                <a:buNone/>
              </a:pPr>
              <a:r>
                <a:rPr b="1" i="0" lang="en-US" sz="2187" u="none" cap="none" strike="noStrike">
                  <a:solidFill>
                    <a:srgbClr val="D7425E"/>
                  </a:solidFill>
                  <a:latin typeface="Nunito"/>
                  <a:ea typeface="Nunito"/>
                  <a:cs typeface="Nunito"/>
                  <a:sym typeface="Nunito"/>
                </a:rPr>
                <a:t>Algorithm Transparency</a:t>
              </a:r>
              <a:endParaRPr b="0" i="0" sz="218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200;p15"/>
            <p:cNvSpPr/>
            <p:nvPr/>
          </p:nvSpPr>
          <p:spPr>
            <a:xfrm>
              <a:off x="5983486" y="4609267"/>
              <a:ext cx="2663100" cy="106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59942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750"/>
                <a:buFont typeface="PT Sans"/>
                <a:buNone/>
              </a:pPr>
              <a:r>
                <a:rPr b="0" i="0" lang="en-US" sz="1750" u="none" cap="none" strike="noStrike">
                  <a:solidFill>
                    <a:srgbClr val="FFFFFF"/>
                  </a:solidFill>
                  <a:latin typeface="PT Sans"/>
                  <a:ea typeface="PT Sans"/>
                  <a:cs typeface="PT Sans"/>
                  <a:sym typeface="PT Sans"/>
                </a:rPr>
                <a:t>Making AI algorithms understandable and explainable.</a:t>
              </a:r>
              <a:endParaRPr b="0" i="0" sz="17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01" name="Google Shape;201;p15"/>
          <p:cNvPicPr preferRelativeResize="0"/>
          <p:nvPr/>
        </p:nvPicPr>
        <p:blipFill rotWithShape="1">
          <a:blip r:embed="rId4">
            <a:alphaModFix/>
          </a:blip>
          <a:srcRect b="0" l="0" r="5633" t="0"/>
          <a:stretch/>
        </p:blipFill>
        <p:spPr>
          <a:xfrm>
            <a:off x="2348400" y="2217750"/>
            <a:ext cx="8988225" cy="61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15"/>
          <p:cNvPicPr preferRelativeResize="0"/>
          <p:nvPr/>
        </p:nvPicPr>
        <p:blipFill rotWithShape="1">
          <a:blip r:embed="rId5">
            <a:alphaModFix/>
          </a:blip>
          <a:srcRect b="0" l="78841" r="0" t="0"/>
          <a:stretch/>
        </p:blipFill>
        <p:spPr>
          <a:xfrm>
            <a:off x="11270250" y="2302975"/>
            <a:ext cx="815019" cy="53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08" name="Google Shape;208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1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4510"/>
            </a:srgbClr>
          </a:solidFill>
          <a:ln cap="flat" cmpd="sng" w="55475">
            <a:solidFill>
              <a:srgbClr val="26265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16"/>
          <p:cNvSpPr/>
          <p:nvPr/>
        </p:nvSpPr>
        <p:spPr>
          <a:xfrm>
            <a:off x="2348389" y="3442811"/>
            <a:ext cx="3162900" cy="2482500"/>
          </a:xfrm>
          <a:prstGeom prst="roundRect">
            <a:avLst>
              <a:gd fmla="val 16111" name="adj"/>
            </a:avLst>
          </a:prstGeom>
          <a:solidFill>
            <a:srgbClr val="00002E"/>
          </a:solidFill>
          <a:ln cap="flat" cmpd="sng" w="27725">
            <a:solidFill>
              <a:srgbClr val="F2B42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p16"/>
          <p:cNvSpPr/>
          <p:nvPr/>
        </p:nvSpPr>
        <p:spPr>
          <a:xfrm>
            <a:off x="2598301" y="3692723"/>
            <a:ext cx="22218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F2B42D"/>
              </a:buClr>
              <a:buSzPts val="2187"/>
              <a:buFont typeface="Nunito"/>
              <a:buNone/>
            </a:pPr>
            <a:r>
              <a:rPr b="1" i="0" lang="en-US" sz="2187" u="none" cap="none" strike="noStrike">
                <a:solidFill>
                  <a:srgbClr val="F2B42D"/>
                </a:solidFill>
                <a:latin typeface="Nunito"/>
                <a:ea typeface="Nunito"/>
                <a:cs typeface="Nunito"/>
                <a:sym typeface="Nunito"/>
              </a:rPr>
              <a:t>Data Privacy</a:t>
            </a:r>
            <a:endParaRPr b="0" i="0" sz="218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Google Shape;212;p16"/>
          <p:cNvSpPr/>
          <p:nvPr/>
        </p:nvSpPr>
        <p:spPr>
          <a:xfrm>
            <a:off x="2598301" y="4262080"/>
            <a:ext cx="2663100" cy="71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50"/>
              <a:buFont typeface="PT Sans"/>
              <a:buNone/>
            </a:pPr>
            <a:r>
              <a:rPr b="0" i="0" lang="en-US" sz="1750" u="none" cap="none" strike="noStrike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Ensuring the privacy and protection of user data.</a:t>
            </a:r>
            <a:endParaRPr b="0" i="0" sz="17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p16"/>
          <p:cNvSpPr/>
          <p:nvPr/>
        </p:nvSpPr>
        <p:spPr>
          <a:xfrm>
            <a:off x="5733574" y="3442811"/>
            <a:ext cx="3162900" cy="2482500"/>
          </a:xfrm>
          <a:prstGeom prst="roundRect">
            <a:avLst>
              <a:gd fmla="val 16111" name="adj"/>
            </a:avLst>
          </a:prstGeom>
          <a:solidFill>
            <a:srgbClr val="00002E"/>
          </a:solidFill>
          <a:ln cap="flat" cmpd="sng" w="27725">
            <a:solidFill>
              <a:srgbClr val="D7425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16"/>
          <p:cNvSpPr/>
          <p:nvPr/>
        </p:nvSpPr>
        <p:spPr>
          <a:xfrm>
            <a:off x="5983486" y="3692723"/>
            <a:ext cx="2663100" cy="6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D7425E"/>
              </a:buClr>
              <a:buSzPts val="2187"/>
              <a:buFont typeface="Nunito"/>
              <a:buNone/>
            </a:pPr>
            <a:r>
              <a:rPr b="1" i="0" lang="en-US" sz="2187" u="none" cap="none" strike="noStrike">
                <a:solidFill>
                  <a:srgbClr val="D7425E"/>
                </a:solidFill>
                <a:latin typeface="Nunito"/>
                <a:ea typeface="Nunito"/>
                <a:cs typeface="Nunito"/>
                <a:sym typeface="Nunito"/>
              </a:rPr>
              <a:t>Algorithm Transparency</a:t>
            </a:r>
            <a:endParaRPr b="0" i="0" sz="218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" name="Google Shape;215;p16"/>
          <p:cNvSpPr/>
          <p:nvPr/>
        </p:nvSpPr>
        <p:spPr>
          <a:xfrm>
            <a:off x="5983486" y="4609267"/>
            <a:ext cx="2663100" cy="10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50"/>
              <a:buFont typeface="PT Sans"/>
              <a:buNone/>
            </a:pPr>
            <a:r>
              <a:rPr b="0" i="0" lang="en-US" sz="1750" u="none" cap="none" strike="noStrike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Making AI algorithms understandable and explainable.</a:t>
            </a:r>
            <a:endParaRPr b="0" i="0" sz="17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16"/>
          <p:cNvSpPr/>
          <p:nvPr/>
        </p:nvSpPr>
        <p:spPr>
          <a:xfrm>
            <a:off x="9118759" y="3442811"/>
            <a:ext cx="3162900" cy="2482500"/>
          </a:xfrm>
          <a:prstGeom prst="roundRect">
            <a:avLst>
              <a:gd fmla="val 16111" name="adj"/>
            </a:avLst>
          </a:prstGeom>
          <a:solidFill>
            <a:srgbClr val="00002E"/>
          </a:solidFill>
          <a:ln cap="flat" cmpd="sng" w="27725">
            <a:solidFill>
              <a:srgbClr val="DD785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p16"/>
          <p:cNvSpPr/>
          <p:nvPr/>
        </p:nvSpPr>
        <p:spPr>
          <a:xfrm>
            <a:off x="9368671" y="3692723"/>
            <a:ext cx="22218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DD785E"/>
              </a:buClr>
              <a:buSzPts val="2187"/>
              <a:buFont typeface="Nunito"/>
              <a:buNone/>
            </a:pPr>
            <a:r>
              <a:rPr b="1" i="0" lang="en-US" sz="2187" u="none" cap="none" strike="noStrike">
                <a:solidFill>
                  <a:srgbClr val="DD785E"/>
                </a:solidFill>
                <a:latin typeface="Nunito"/>
                <a:ea typeface="Nunito"/>
                <a:cs typeface="Nunito"/>
                <a:sym typeface="Nunito"/>
              </a:rPr>
              <a:t>Existing Biases</a:t>
            </a:r>
            <a:endParaRPr b="0" i="0" sz="218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16"/>
          <p:cNvSpPr/>
          <p:nvPr/>
        </p:nvSpPr>
        <p:spPr>
          <a:xfrm>
            <a:off x="9368671" y="4262080"/>
            <a:ext cx="2663100" cy="71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50"/>
              <a:buFont typeface="PT Sans"/>
              <a:buNone/>
            </a:pPr>
            <a:r>
              <a:rPr b="0" i="0" lang="en-US" sz="1750" u="none" cap="none" strike="noStrike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Avoiding the reinforcement of biases in AI systems.</a:t>
            </a:r>
            <a:endParaRPr b="0" i="0" sz="17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9" name="Google Shape;219;p16"/>
          <p:cNvPicPr preferRelativeResize="0"/>
          <p:nvPr/>
        </p:nvPicPr>
        <p:blipFill rotWithShape="1">
          <a:blip r:embed="rId4">
            <a:alphaModFix/>
          </a:blip>
          <a:srcRect b="0" l="0" r="5633" t="0"/>
          <a:stretch/>
        </p:blipFill>
        <p:spPr>
          <a:xfrm>
            <a:off x="2348400" y="2217750"/>
            <a:ext cx="8988225" cy="61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16"/>
          <p:cNvPicPr preferRelativeResize="0"/>
          <p:nvPr/>
        </p:nvPicPr>
        <p:blipFill rotWithShape="1">
          <a:blip r:embed="rId5">
            <a:alphaModFix/>
          </a:blip>
          <a:srcRect b="0" l="78841" r="0" t="0"/>
          <a:stretch/>
        </p:blipFill>
        <p:spPr>
          <a:xfrm>
            <a:off x="11270250" y="2302975"/>
            <a:ext cx="815019" cy="53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26" name="Google Shape;226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1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4509"/>
            </a:srgbClr>
          </a:solidFill>
          <a:ln cap="flat" cmpd="sng" w="55475">
            <a:solidFill>
              <a:srgbClr val="26265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228" name="Google Shape;228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1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8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17"/>
          <p:cNvSpPr/>
          <p:nvPr/>
        </p:nvSpPr>
        <p:spPr>
          <a:xfrm>
            <a:off x="2348389" y="2902863"/>
            <a:ext cx="9933503" cy="10662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50"/>
              <a:buFont typeface="PT Sans"/>
              <a:buNone/>
            </a:pPr>
            <a:r>
              <a:rPr b="0" i="0" lang="en-US" sz="1750" u="none" cap="none" strike="noStrike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AI systems make decisions that impact individuals and communities. Incorporating ethical considerations into AI decision-making processes ensures</a:t>
            </a:r>
            <a:r>
              <a:rPr lang="en-US" sz="175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:</a:t>
            </a:r>
            <a:endParaRPr b="0" i="0" sz="17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1" name="Google Shape;231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348388" y="2033838"/>
            <a:ext cx="9382125" cy="61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37" name="Google Shape;237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1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4510"/>
            </a:srgbClr>
          </a:solidFill>
          <a:ln cap="flat" cmpd="sng" w="55475">
            <a:solidFill>
              <a:srgbClr val="26265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239" name="Google Shape;239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1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8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p18"/>
          <p:cNvSpPr/>
          <p:nvPr/>
        </p:nvSpPr>
        <p:spPr>
          <a:xfrm>
            <a:off x="2348389" y="2902863"/>
            <a:ext cx="9933600" cy="10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50"/>
              <a:buFont typeface="PT Sans"/>
              <a:buNone/>
            </a:pPr>
            <a:r>
              <a:rPr b="0" i="0" lang="en-US" sz="1750" u="none" cap="none" strike="noStrike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AI systems make decisions that impact individuals and communities. Incorporating ethical considerations into AI decision-making processes ensures</a:t>
            </a:r>
            <a:r>
              <a:rPr lang="en-US" sz="175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:</a:t>
            </a:r>
            <a:endParaRPr b="0" i="0" sz="17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" name="Google Shape;242;p18"/>
          <p:cNvSpPr/>
          <p:nvPr/>
        </p:nvSpPr>
        <p:spPr>
          <a:xfrm>
            <a:off x="2348400" y="4218975"/>
            <a:ext cx="3162900" cy="2284200"/>
          </a:xfrm>
          <a:prstGeom prst="roundRect">
            <a:avLst>
              <a:gd fmla="val 18730" name="adj"/>
            </a:avLst>
          </a:prstGeom>
          <a:solidFill>
            <a:srgbClr val="00002E"/>
          </a:solidFill>
          <a:ln cap="flat" cmpd="sng" w="27725">
            <a:solidFill>
              <a:srgbClr val="F2B42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18"/>
          <p:cNvSpPr/>
          <p:nvPr/>
        </p:nvSpPr>
        <p:spPr>
          <a:xfrm>
            <a:off x="2598301" y="4468892"/>
            <a:ext cx="22218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F2B42D"/>
              </a:buClr>
              <a:buSzPts val="2187"/>
              <a:buFont typeface="Nunito"/>
              <a:buNone/>
            </a:pPr>
            <a:r>
              <a:rPr b="1" i="0" lang="en-US" sz="2187" u="none" cap="none" strike="noStrike">
                <a:solidFill>
                  <a:srgbClr val="F2B42D"/>
                </a:solidFill>
                <a:latin typeface="Nunito"/>
                <a:ea typeface="Nunito"/>
                <a:cs typeface="Nunito"/>
                <a:sym typeface="Nunito"/>
              </a:rPr>
              <a:t>Fairness</a:t>
            </a:r>
            <a:endParaRPr b="0" i="0" sz="218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" name="Google Shape;244;p18"/>
          <p:cNvSpPr/>
          <p:nvPr/>
        </p:nvSpPr>
        <p:spPr>
          <a:xfrm>
            <a:off x="2598301" y="5038249"/>
            <a:ext cx="2663100" cy="10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50"/>
              <a:buFont typeface="PT Sans"/>
              <a:buNone/>
            </a:pPr>
            <a:r>
              <a:rPr b="0" i="0" lang="en-US" sz="1750" u="none" cap="none" strike="noStrike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Ensure that AI decisions are unbiased and treat all individuals fairly.</a:t>
            </a:r>
            <a:endParaRPr b="0" i="0" sz="17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5" name="Google Shape;245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348388" y="2033838"/>
            <a:ext cx="9382125" cy="61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51" name="Google Shape;251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1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4510"/>
            </a:srgbClr>
          </a:solidFill>
          <a:ln cap="flat" cmpd="sng" w="55475">
            <a:solidFill>
              <a:srgbClr val="26265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253" name="Google Shape;253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1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8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p19"/>
          <p:cNvSpPr/>
          <p:nvPr/>
        </p:nvSpPr>
        <p:spPr>
          <a:xfrm>
            <a:off x="2348389" y="2902863"/>
            <a:ext cx="9933600" cy="10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50"/>
              <a:buFont typeface="PT Sans"/>
              <a:buNone/>
            </a:pPr>
            <a:r>
              <a:rPr b="0" i="0" lang="en-US" sz="1750" u="none" cap="none" strike="noStrike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AI systems make decisions that impact individuals and communities. Incorporating ethical considerations into AI decision-making processes ensures</a:t>
            </a:r>
            <a:r>
              <a:rPr lang="en-US" sz="175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:</a:t>
            </a:r>
            <a:endParaRPr b="0" i="0" sz="17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" name="Google Shape;256;p19"/>
          <p:cNvSpPr/>
          <p:nvPr/>
        </p:nvSpPr>
        <p:spPr>
          <a:xfrm>
            <a:off x="2348400" y="4218975"/>
            <a:ext cx="3162900" cy="2284200"/>
          </a:xfrm>
          <a:prstGeom prst="roundRect">
            <a:avLst>
              <a:gd fmla="val 18730" name="adj"/>
            </a:avLst>
          </a:prstGeom>
          <a:solidFill>
            <a:srgbClr val="00002E"/>
          </a:solidFill>
          <a:ln cap="flat" cmpd="sng" w="27725">
            <a:solidFill>
              <a:srgbClr val="F2B42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Google Shape;257;p19"/>
          <p:cNvSpPr/>
          <p:nvPr/>
        </p:nvSpPr>
        <p:spPr>
          <a:xfrm>
            <a:off x="2598301" y="4468892"/>
            <a:ext cx="22218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F2B42D"/>
              </a:buClr>
              <a:buSzPts val="2187"/>
              <a:buFont typeface="Nunito"/>
              <a:buNone/>
            </a:pPr>
            <a:r>
              <a:rPr b="1" i="0" lang="en-US" sz="2187" u="none" cap="none" strike="noStrike">
                <a:solidFill>
                  <a:srgbClr val="F2B42D"/>
                </a:solidFill>
                <a:latin typeface="Nunito"/>
                <a:ea typeface="Nunito"/>
                <a:cs typeface="Nunito"/>
                <a:sym typeface="Nunito"/>
              </a:rPr>
              <a:t>Fairness</a:t>
            </a:r>
            <a:endParaRPr b="0" i="0" sz="218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" name="Google Shape;258;p19"/>
          <p:cNvSpPr/>
          <p:nvPr/>
        </p:nvSpPr>
        <p:spPr>
          <a:xfrm>
            <a:off x="2598301" y="5038249"/>
            <a:ext cx="2663100" cy="10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50"/>
              <a:buFont typeface="PT Sans"/>
              <a:buNone/>
            </a:pPr>
            <a:r>
              <a:rPr b="0" i="0" lang="en-US" sz="1750" u="none" cap="none" strike="noStrike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Ensure that AI decisions are unbiased and treat all individuals fairly.</a:t>
            </a:r>
            <a:endParaRPr b="0" i="0" sz="17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" name="Google Shape;259;p19"/>
          <p:cNvSpPr/>
          <p:nvPr/>
        </p:nvSpPr>
        <p:spPr>
          <a:xfrm>
            <a:off x="5733575" y="4218975"/>
            <a:ext cx="3162900" cy="2284200"/>
          </a:xfrm>
          <a:prstGeom prst="roundRect">
            <a:avLst>
              <a:gd fmla="val 18730" name="adj"/>
            </a:avLst>
          </a:prstGeom>
          <a:solidFill>
            <a:srgbClr val="00002E"/>
          </a:solidFill>
          <a:ln cap="flat" cmpd="sng" w="27725">
            <a:solidFill>
              <a:srgbClr val="D7425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p19"/>
          <p:cNvSpPr/>
          <p:nvPr/>
        </p:nvSpPr>
        <p:spPr>
          <a:xfrm>
            <a:off x="5983486" y="4468892"/>
            <a:ext cx="22218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D7425E"/>
              </a:buClr>
              <a:buSzPts val="2187"/>
              <a:buFont typeface="Nunito"/>
              <a:buNone/>
            </a:pPr>
            <a:r>
              <a:rPr b="1" i="0" lang="en-US" sz="2187" u="none" cap="none" strike="noStrike">
                <a:solidFill>
                  <a:srgbClr val="D7425E"/>
                </a:solidFill>
                <a:latin typeface="Nunito"/>
                <a:ea typeface="Nunito"/>
                <a:cs typeface="Nunito"/>
                <a:sym typeface="Nunito"/>
              </a:rPr>
              <a:t>Accountability</a:t>
            </a:r>
            <a:endParaRPr b="0" i="0" sz="218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1" name="Google Shape;261;p19"/>
          <p:cNvSpPr/>
          <p:nvPr/>
        </p:nvSpPr>
        <p:spPr>
          <a:xfrm>
            <a:off x="5983486" y="5038249"/>
            <a:ext cx="2663100" cy="10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50"/>
              <a:buFont typeface="PT Sans"/>
              <a:buNone/>
            </a:pPr>
            <a:r>
              <a:rPr b="0" i="0" lang="en-US" sz="1750" u="none" cap="none" strike="noStrike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Hold AI systems accountable for their decisions and actions.</a:t>
            </a:r>
            <a:endParaRPr b="0" i="0" sz="17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2" name="Google Shape;262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348388" y="2033838"/>
            <a:ext cx="9382125" cy="61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68" name="Google Shape;26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2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4510"/>
            </a:srgbClr>
          </a:solidFill>
          <a:ln cap="flat" cmpd="sng" w="55475">
            <a:solidFill>
              <a:srgbClr val="26265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270" name="Google Shape;270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2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8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20"/>
          <p:cNvSpPr/>
          <p:nvPr/>
        </p:nvSpPr>
        <p:spPr>
          <a:xfrm>
            <a:off x="2348389" y="2902863"/>
            <a:ext cx="9933600" cy="10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50"/>
              <a:buFont typeface="PT Sans"/>
              <a:buNone/>
            </a:pPr>
            <a:r>
              <a:rPr b="0" i="0" lang="en-US" sz="1750" u="none" cap="none" strike="noStrike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AI systems make decisions that impact individuals and communities. Incorporating ethical considerations into AI decision-making processes ensures</a:t>
            </a:r>
            <a:r>
              <a:rPr lang="en-US" sz="175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:</a:t>
            </a:r>
            <a:endParaRPr b="0" i="0" sz="17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" name="Google Shape;273;p20"/>
          <p:cNvSpPr/>
          <p:nvPr/>
        </p:nvSpPr>
        <p:spPr>
          <a:xfrm>
            <a:off x="2348400" y="4218975"/>
            <a:ext cx="3162900" cy="2284200"/>
          </a:xfrm>
          <a:prstGeom prst="roundRect">
            <a:avLst>
              <a:gd fmla="val 18730" name="adj"/>
            </a:avLst>
          </a:prstGeom>
          <a:solidFill>
            <a:srgbClr val="00002E"/>
          </a:solidFill>
          <a:ln cap="flat" cmpd="sng" w="27725">
            <a:solidFill>
              <a:srgbClr val="F2B42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20"/>
          <p:cNvSpPr/>
          <p:nvPr/>
        </p:nvSpPr>
        <p:spPr>
          <a:xfrm>
            <a:off x="2598301" y="4468892"/>
            <a:ext cx="22218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F2B42D"/>
              </a:buClr>
              <a:buSzPts val="2187"/>
              <a:buFont typeface="Nunito"/>
              <a:buNone/>
            </a:pPr>
            <a:r>
              <a:rPr b="1" i="0" lang="en-US" sz="2187" u="none" cap="none" strike="noStrike">
                <a:solidFill>
                  <a:srgbClr val="F2B42D"/>
                </a:solidFill>
                <a:latin typeface="Nunito"/>
                <a:ea typeface="Nunito"/>
                <a:cs typeface="Nunito"/>
                <a:sym typeface="Nunito"/>
              </a:rPr>
              <a:t>Fairness</a:t>
            </a:r>
            <a:endParaRPr b="0" i="0" sz="218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Google Shape;275;p20"/>
          <p:cNvSpPr/>
          <p:nvPr/>
        </p:nvSpPr>
        <p:spPr>
          <a:xfrm>
            <a:off x="2598301" y="5038249"/>
            <a:ext cx="2663100" cy="10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50"/>
              <a:buFont typeface="PT Sans"/>
              <a:buNone/>
            </a:pPr>
            <a:r>
              <a:rPr b="0" i="0" lang="en-US" sz="1750" u="none" cap="none" strike="noStrike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Ensure that AI decisions are unbiased and treat all individuals fairly.</a:t>
            </a:r>
            <a:endParaRPr b="0" i="0" sz="17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6" name="Google Shape;276;p20"/>
          <p:cNvSpPr/>
          <p:nvPr/>
        </p:nvSpPr>
        <p:spPr>
          <a:xfrm>
            <a:off x="5733575" y="4218975"/>
            <a:ext cx="3162900" cy="2284200"/>
          </a:xfrm>
          <a:prstGeom prst="roundRect">
            <a:avLst>
              <a:gd fmla="val 18730" name="adj"/>
            </a:avLst>
          </a:prstGeom>
          <a:solidFill>
            <a:srgbClr val="00002E"/>
          </a:solidFill>
          <a:ln cap="flat" cmpd="sng" w="27725">
            <a:solidFill>
              <a:srgbClr val="D7425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20"/>
          <p:cNvSpPr/>
          <p:nvPr/>
        </p:nvSpPr>
        <p:spPr>
          <a:xfrm>
            <a:off x="5983486" y="4468892"/>
            <a:ext cx="22218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D7425E"/>
              </a:buClr>
              <a:buSzPts val="2187"/>
              <a:buFont typeface="Nunito"/>
              <a:buNone/>
            </a:pPr>
            <a:r>
              <a:rPr b="1" i="0" lang="en-US" sz="2187" u="none" cap="none" strike="noStrike">
                <a:solidFill>
                  <a:srgbClr val="D7425E"/>
                </a:solidFill>
                <a:latin typeface="Nunito"/>
                <a:ea typeface="Nunito"/>
                <a:cs typeface="Nunito"/>
                <a:sym typeface="Nunito"/>
              </a:rPr>
              <a:t>Accountability</a:t>
            </a:r>
            <a:endParaRPr b="0" i="0" sz="218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8" name="Google Shape;278;p20"/>
          <p:cNvSpPr/>
          <p:nvPr/>
        </p:nvSpPr>
        <p:spPr>
          <a:xfrm>
            <a:off x="5983486" y="5038249"/>
            <a:ext cx="2663100" cy="10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50"/>
              <a:buFont typeface="PT Sans"/>
              <a:buNone/>
            </a:pPr>
            <a:r>
              <a:rPr b="0" i="0" lang="en-US" sz="1750" u="none" cap="none" strike="noStrike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Hold AI systems accountable for their decisions and actions.</a:t>
            </a:r>
            <a:endParaRPr b="0" i="0" sz="17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9" name="Google Shape;279;p20"/>
          <p:cNvSpPr/>
          <p:nvPr/>
        </p:nvSpPr>
        <p:spPr>
          <a:xfrm>
            <a:off x="9118750" y="4218975"/>
            <a:ext cx="3162900" cy="2284200"/>
          </a:xfrm>
          <a:prstGeom prst="roundRect">
            <a:avLst>
              <a:gd fmla="val 18730" name="adj"/>
            </a:avLst>
          </a:prstGeom>
          <a:solidFill>
            <a:srgbClr val="00002E"/>
          </a:solidFill>
          <a:ln cap="flat" cmpd="sng" w="27725">
            <a:solidFill>
              <a:srgbClr val="DD785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20"/>
          <p:cNvSpPr/>
          <p:nvPr/>
        </p:nvSpPr>
        <p:spPr>
          <a:xfrm>
            <a:off x="9368671" y="4468892"/>
            <a:ext cx="22218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DD785E"/>
              </a:buClr>
              <a:buSzPts val="2187"/>
              <a:buFont typeface="Nunito"/>
              <a:buNone/>
            </a:pPr>
            <a:r>
              <a:rPr b="1" i="0" lang="en-US" sz="2187" u="none" cap="none" strike="noStrike">
                <a:solidFill>
                  <a:srgbClr val="DD785E"/>
                </a:solidFill>
                <a:latin typeface="Nunito"/>
                <a:ea typeface="Nunito"/>
                <a:cs typeface="Nunito"/>
                <a:sym typeface="Nunito"/>
              </a:rPr>
              <a:t>Human Values</a:t>
            </a:r>
            <a:endParaRPr b="0" i="0" sz="218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" name="Google Shape;281;p20"/>
          <p:cNvSpPr/>
          <p:nvPr/>
        </p:nvSpPr>
        <p:spPr>
          <a:xfrm>
            <a:off x="9368671" y="5038249"/>
            <a:ext cx="2663100" cy="10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50"/>
              <a:buFont typeface="PT Sans"/>
              <a:buNone/>
            </a:pPr>
            <a:r>
              <a:rPr b="0" i="0" lang="en-US" sz="1750" u="none" cap="none" strike="noStrike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Respect and uphold human values when making AI decisions.</a:t>
            </a:r>
            <a:endParaRPr b="0" i="0" sz="17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2" name="Google Shape;282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348388" y="2033838"/>
            <a:ext cx="9382125" cy="61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88" name="Google Shape;288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2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4510"/>
            </a:srgbClr>
          </a:solidFill>
          <a:ln cap="flat" cmpd="sng" w="55475">
            <a:solidFill>
              <a:srgbClr val="26265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290" name="Google Shape;290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972800" y="0"/>
            <a:ext cx="3657600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871375" y="0"/>
            <a:ext cx="4759025" cy="82296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2" name="Google Shape;292;p21"/>
          <p:cNvGrpSpPr/>
          <p:nvPr/>
        </p:nvGrpSpPr>
        <p:grpSpPr>
          <a:xfrm>
            <a:off x="833188" y="1134513"/>
            <a:ext cx="10635162" cy="619125"/>
            <a:chOff x="833188" y="1134513"/>
            <a:chExt cx="10635162" cy="619125"/>
          </a:xfrm>
        </p:grpSpPr>
        <p:pic>
          <p:nvPicPr>
            <p:cNvPr id="293" name="Google Shape;293;p21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833188" y="1134513"/>
              <a:ext cx="4467225" cy="6191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4" name="Google Shape;294;p21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5668993" y="1134525"/>
              <a:ext cx="5799357" cy="4999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2" name="Google Shape;32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4"/>
          <p:cNvSpPr/>
          <p:nvPr/>
        </p:nvSpPr>
        <p:spPr>
          <a:xfrm>
            <a:off x="0" y="-12"/>
            <a:ext cx="14630400" cy="8229600"/>
          </a:xfrm>
          <a:prstGeom prst="rect">
            <a:avLst/>
          </a:prstGeom>
          <a:solidFill>
            <a:srgbClr val="00002E">
              <a:alpha val="74509"/>
            </a:srgbClr>
          </a:solidFill>
          <a:ln cap="flat" cmpd="sng" w="55475">
            <a:solidFill>
              <a:srgbClr val="26265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Google Shape;34;p4"/>
          <p:cNvSpPr/>
          <p:nvPr/>
        </p:nvSpPr>
        <p:spPr>
          <a:xfrm>
            <a:off x="3070499" y="3244450"/>
            <a:ext cx="41337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F2B42D"/>
              </a:buClr>
              <a:buSzPts val="2187"/>
              <a:buFont typeface="Nunito"/>
              <a:buNone/>
            </a:pPr>
            <a:r>
              <a:rPr b="1" i="0" lang="en-US" sz="2187" u="none" cap="none" strike="noStrike">
                <a:solidFill>
                  <a:srgbClr val="F2B42D"/>
                </a:solidFill>
                <a:latin typeface="Nunito"/>
                <a:ea typeface="Nunito"/>
                <a:cs typeface="Nunito"/>
                <a:sym typeface="Nunito"/>
              </a:rPr>
              <a:t>Revolutionizing Industries</a:t>
            </a:r>
            <a:endParaRPr b="0" i="0" sz="218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Google Shape;35;p4"/>
          <p:cNvSpPr/>
          <p:nvPr/>
        </p:nvSpPr>
        <p:spPr>
          <a:xfrm>
            <a:off x="3070503" y="3813810"/>
            <a:ext cx="4133612" cy="10662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50"/>
              <a:buFont typeface="PT Sans"/>
              <a:buNone/>
            </a:pPr>
            <a:r>
              <a:rPr b="0" i="0" lang="en-US" sz="1750" u="none" cap="none" strike="noStrike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Artificial Intelligence (AI) has unleashed a wave of innovation across various industries, from healthcare to finance.</a:t>
            </a:r>
            <a:endParaRPr b="0" i="0" sz="17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" name="Google Shape;36;p4"/>
          <p:cNvSpPr/>
          <p:nvPr/>
        </p:nvSpPr>
        <p:spPr>
          <a:xfrm>
            <a:off x="8148400" y="3244450"/>
            <a:ext cx="50397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D7425E"/>
              </a:buClr>
              <a:buSzPts val="2187"/>
              <a:buFont typeface="Nunito"/>
              <a:buNone/>
            </a:pPr>
            <a:r>
              <a:rPr b="1" i="0" lang="en-US" sz="2187" u="none" cap="none" strike="noStrike">
                <a:solidFill>
                  <a:srgbClr val="D7425E"/>
                </a:solidFill>
                <a:latin typeface="Nunito"/>
                <a:ea typeface="Nunito"/>
                <a:cs typeface="Nunito"/>
                <a:sym typeface="Nunito"/>
              </a:rPr>
              <a:t>Unlocking the Power of Ethics</a:t>
            </a:r>
            <a:endParaRPr b="0" i="0" sz="218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" name="Google Shape;37;p4"/>
          <p:cNvSpPr/>
          <p:nvPr/>
        </p:nvSpPr>
        <p:spPr>
          <a:xfrm>
            <a:off x="8148399" y="3813810"/>
            <a:ext cx="4133612" cy="10662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50"/>
              <a:buFont typeface="PT Sans"/>
              <a:buNone/>
            </a:pPr>
            <a:r>
              <a:rPr b="0" i="0" lang="en-US" sz="1750" u="none" cap="none" strike="noStrike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But we don't stop there! We believe in harnessing the power of AI with unwavering ethical standards.</a:t>
            </a:r>
            <a:endParaRPr b="0" i="0" sz="17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Google Shape;38;p4"/>
          <p:cNvSpPr/>
          <p:nvPr/>
        </p:nvSpPr>
        <p:spPr>
          <a:xfrm>
            <a:off x="8503801" y="5129927"/>
            <a:ext cx="3778210" cy="35540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50"/>
              <a:buFont typeface="PT Sans"/>
              <a:buChar char="•"/>
            </a:pPr>
            <a:r>
              <a:rPr b="0" i="0" lang="en-US" sz="1750" u="none" cap="none" strike="noStrike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Fostering Fairness</a:t>
            </a:r>
            <a:endParaRPr b="0" i="0" sz="17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" name="Google Shape;39;p4"/>
          <p:cNvSpPr/>
          <p:nvPr/>
        </p:nvSpPr>
        <p:spPr>
          <a:xfrm>
            <a:off x="8503801" y="5574149"/>
            <a:ext cx="3778210" cy="35540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50"/>
              <a:buFont typeface="PT Sans"/>
              <a:buChar char="•"/>
            </a:pPr>
            <a:r>
              <a:rPr b="0" i="0" lang="en-US" sz="1750" u="none" cap="none" strike="noStrike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Embracing Transparency</a:t>
            </a:r>
            <a:endParaRPr b="0" i="0" sz="17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Google Shape;40;p4"/>
          <p:cNvSpPr/>
          <p:nvPr/>
        </p:nvSpPr>
        <p:spPr>
          <a:xfrm>
            <a:off x="8503801" y="6018371"/>
            <a:ext cx="3778210" cy="35540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50"/>
              <a:buFont typeface="PT Sans"/>
              <a:buChar char="•"/>
            </a:pPr>
            <a:r>
              <a:rPr b="0" i="0" lang="en-US" sz="1750" u="none" cap="none" strike="noStrike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Building Trust</a:t>
            </a:r>
            <a:endParaRPr b="0" i="0" sz="17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1" name="Google Shape;41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48404" y="1606175"/>
            <a:ext cx="6542125" cy="81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00" name="Google Shape;300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2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4510"/>
            </a:srgbClr>
          </a:solidFill>
          <a:ln cap="flat" cmpd="sng" w="55475">
            <a:solidFill>
              <a:srgbClr val="26265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" name="Google Shape;302;p22"/>
          <p:cNvSpPr/>
          <p:nvPr/>
        </p:nvSpPr>
        <p:spPr>
          <a:xfrm>
            <a:off x="833199" y="2284928"/>
            <a:ext cx="499800" cy="499800"/>
          </a:xfrm>
          <a:prstGeom prst="roundRect">
            <a:avLst>
              <a:gd fmla="val 80001" name="adj"/>
            </a:avLst>
          </a:prstGeom>
          <a:solidFill>
            <a:srgbClr val="00002E"/>
          </a:solidFill>
          <a:ln cap="flat" cmpd="sng" w="27725">
            <a:solidFill>
              <a:srgbClr val="F2B42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Google Shape;303;p22"/>
          <p:cNvSpPr/>
          <p:nvPr/>
        </p:nvSpPr>
        <p:spPr>
          <a:xfrm>
            <a:off x="888138" y="2284925"/>
            <a:ext cx="343500" cy="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25038"/>
              </a:lnSpc>
              <a:spcBef>
                <a:spcPts val="0"/>
              </a:spcBef>
              <a:spcAft>
                <a:spcPts val="0"/>
              </a:spcAft>
              <a:buClr>
                <a:srgbClr val="F2B42D"/>
              </a:buClr>
              <a:buSzPts val="2624"/>
              <a:buFont typeface="Nunito"/>
              <a:buNone/>
            </a:pPr>
            <a:r>
              <a:rPr b="1" i="0" lang="en-US" sz="2624" u="none" cap="none" strike="noStrike">
                <a:solidFill>
                  <a:srgbClr val="F2B42D"/>
                </a:solidFill>
                <a:latin typeface="Nunito"/>
                <a:ea typeface="Nunito"/>
                <a:cs typeface="Nunito"/>
                <a:sym typeface="Nunito"/>
              </a:rPr>
              <a:t>1</a:t>
            </a:r>
            <a:endParaRPr b="0" i="0" sz="262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4" name="Google Shape;304;p22"/>
          <p:cNvSpPr/>
          <p:nvPr/>
        </p:nvSpPr>
        <p:spPr>
          <a:xfrm>
            <a:off x="1555335" y="2361250"/>
            <a:ext cx="70344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F2B42D"/>
              </a:buClr>
              <a:buSzPts val="2187"/>
              <a:buFont typeface="Nunito"/>
              <a:buNone/>
            </a:pPr>
            <a:r>
              <a:rPr b="1" i="0" lang="en-US" sz="2187" u="none" cap="none" strike="noStrike">
                <a:solidFill>
                  <a:srgbClr val="F2B42D"/>
                </a:solidFill>
                <a:latin typeface="Nunito"/>
                <a:ea typeface="Nunito"/>
                <a:cs typeface="Nunito"/>
                <a:sym typeface="Nunito"/>
              </a:rPr>
              <a:t>Principles-Based Frameworks</a:t>
            </a:r>
            <a:endParaRPr b="0" i="0" sz="218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5" name="Google Shape;305;p22"/>
          <p:cNvSpPr/>
          <p:nvPr/>
        </p:nvSpPr>
        <p:spPr>
          <a:xfrm>
            <a:off x="1555313" y="2930604"/>
            <a:ext cx="8584200" cy="71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50"/>
              <a:buFont typeface="PT Sans"/>
              <a:buNone/>
            </a:pPr>
            <a:r>
              <a:rPr b="0" i="0" lang="en-US" sz="1750" u="none" cap="none" strike="noStrike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These frameworks provide high-level ethical principles to guide AI development and deployment, such as fairness, transparency, and accountability.</a:t>
            </a:r>
            <a:endParaRPr b="0" i="0" sz="17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306" name="Google Shape;306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972800" y="0"/>
            <a:ext cx="3657600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33188" y="1134513"/>
            <a:ext cx="4467225" cy="61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2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871375" y="0"/>
            <a:ext cx="4759025" cy="8229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2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668993" y="1134525"/>
            <a:ext cx="5799357" cy="499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15" name="Google Shape;315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2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4510"/>
            </a:srgbClr>
          </a:solidFill>
          <a:ln cap="flat" cmpd="sng" w="55475">
            <a:solidFill>
              <a:srgbClr val="26265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" name="Google Shape;317;p23"/>
          <p:cNvSpPr/>
          <p:nvPr/>
        </p:nvSpPr>
        <p:spPr>
          <a:xfrm>
            <a:off x="833199" y="2284928"/>
            <a:ext cx="499800" cy="499800"/>
          </a:xfrm>
          <a:prstGeom prst="roundRect">
            <a:avLst>
              <a:gd fmla="val 80001" name="adj"/>
            </a:avLst>
          </a:prstGeom>
          <a:solidFill>
            <a:srgbClr val="00002E"/>
          </a:solidFill>
          <a:ln cap="flat" cmpd="sng" w="27725">
            <a:solidFill>
              <a:srgbClr val="F2B42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" name="Google Shape;318;p23"/>
          <p:cNvSpPr/>
          <p:nvPr/>
        </p:nvSpPr>
        <p:spPr>
          <a:xfrm>
            <a:off x="888138" y="2284925"/>
            <a:ext cx="343500" cy="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25038"/>
              </a:lnSpc>
              <a:spcBef>
                <a:spcPts val="0"/>
              </a:spcBef>
              <a:spcAft>
                <a:spcPts val="0"/>
              </a:spcAft>
              <a:buClr>
                <a:srgbClr val="F2B42D"/>
              </a:buClr>
              <a:buSzPts val="2624"/>
              <a:buFont typeface="Nunito"/>
              <a:buNone/>
            </a:pPr>
            <a:r>
              <a:rPr b="1" i="0" lang="en-US" sz="2624" u="none" cap="none" strike="noStrike">
                <a:solidFill>
                  <a:srgbClr val="F2B42D"/>
                </a:solidFill>
                <a:latin typeface="Nunito"/>
                <a:ea typeface="Nunito"/>
                <a:cs typeface="Nunito"/>
                <a:sym typeface="Nunito"/>
              </a:rPr>
              <a:t>1</a:t>
            </a:r>
            <a:endParaRPr b="0" i="0" sz="262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9" name="Google Shape;319;p23"/>
          <p:cNvSpPr/>
          <p:nvPr/>
        </p:nvSpPr>
        <p:spPr>
          <a:xfrm>
            <a:off x="1555335" y="2361250"/>
            <a:ext cx="70344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F2B42D"/>
              </a:buClr>
              <a:buSzPts val="2187"/>
              <a:buFont typeface="Nunito"/>
              <a:buNone/>
            </a:pPr>
            <a:r>
              <a:rPr b="1" i="0" lang="en-US" sz="2187" u="none" cap="none" strike="noStrike">
                <a:solidFill>
                  <a:srgbClr val="F2B42D"/>
                </a:solidFill>
                <a:latin typeface="Nunito"/>
                <a:ea typeface="Nunito"/>
                <a:cs typeface="Nunito"/>
                <a:sym typeface="Nunito"/>
              </a:rPr>
              <a:t>Principles-Based Frameworks</a:t>
            </a:r>
            <a:endParaRPr b="0" i="0" sz="218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0" name="Google Shape;320;p23"/>
          <p:cNvSpPr/>
          <p:nvPr/>
        </p:nvSpPr>
        <p:spPr>
          <a:xfrm>
            <a:off x="1555313" y="2930604"/>
            <a:ext cx="8584200" cy="71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50"/>
              <a:buFont typeface="PT Sans"/>
              <a:buNone/>
            </a:pPr>
            <a:r>
              <a:rPr b="0" i="0" lang="en-US" sz="1750" u="none" cap="none" strike="noStrike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These frameworks provide high-level ethical principles to guide AI development and deployment, such as fairness, transparency, and accountability.</a:t>
            </a:r>
            <a:endParaRPr b="0" i="0" sz="17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1" name="Google Shape;321;p23"/>
          <p:cNvSpPr/>
          <p:nvPr/>
        </p:nvSpPr>
        <p:spPr>
          <a:xfrm>
            <a:off x="833199" y="4037171"/>
            <a:ext cx="499800" cy="499800"/>
          </a:xfrm>
          <a:prstGeom prst="roundRect">
            <a:avLst>
              <a:gd fmla="val 80001" name="adj"/>
            </a:avLst>
          </a:prstGeom>
          <a:solidFill>
            <a:srgbClr val="00002E"/>
          </a:solidFill>
          <a:ln cap="flat" cmpd="sng" w="27725">
            <a:solidFill>
              <a:srgbClr val="D7425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23"/>
          <p:cNvSpPr/>
          <p:nvPr/>
        </p:nvSpPr>
        <p:spPr>
          <a:xfrm>
            <a:off x="888150" y="4037250"/>
            <a:ext cx="343500" cy="49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25038"/>
              </a:lnSpc>
              <a:spcBef>
                <a:spcPts val="0"/>
              </a:spcBef>
              <a:spcAft>
                <a:spcPts val="0"/>
              </a:spcAft>
              <a:buClr>
                <a:srgbClr val="D7425E"/>
              </a:buClr>
              <a:buSzPts val="2624"/>
              <a:buFont typeface="Nunito"/>
              <a:buNone/>
            </a:pPr>
            <a:r>
              <a:rPr b="1" i="0" lang="en-US" sz="2624" u="none" cap="none" strike="noStrike">
                <a:solidFill>
                  <a:srgbClr val="D7425E"/>
                </a:solidFill>
                <a:latin typeface="Nunito"/>
                <a:ea typeface="Nunito"/>
                <a:cs typeface="Nunito"/>
                <a:sym typeface="Nunito"/>
              </a:rPr>
              <a:t>2</a:t>
            </a:r>
            <a:endParaRPr b="0" i="0" sz="262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3" name="Google Shape;323;p23"/>
          <p:cNvSpPr/>
          <p:nvPr/>
        </p:nvSpPr>
        <p:spPr>
          <a:xfrm>
            <a:off x="1555333" y="4113500"/>
            <a:ext cx="64629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D7425E"/>
              </a:buClr>
              <a:buSzPts val="2187"/>
              <a:buFont typeface="Nunito"/>
              <a:buNone/>
            </a:pPr>
            <a:r>
              <a:rPr b="1" i="0" lang="en-US" sz="2187" u="none" cap="none" strike="noStrike">
                <a:solidFill>
                  <a:srgbClr val="D7425E"/>
                </a:solidFill>
                <a:latin typeface="Nunito"/>
                <a:ea typeface="Nunito"/>
                <a:cs typeface="Nunito"/>
                <a:sym typeface="Nunito"/>
              </a:rPr>
              <a:t>Process-Oriented Frameworks</a:t>
            </a:r>
            <a:endParaRPr b="0" i="0" sz="218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4" name="Google Shape;324;p23"/>
          <p:cNvSpPr/>
          <p:nvPr/>
        </p:nvSpPr>
        <p:spPr>
          <a:xfrm>
            <a:off x="1555313" y="4682847"/>
            <a:ext cx="8584200" cy="71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50"/>
              <a:buFont typeface="PT Sans"/>
              <a:buNone/>
            </a:pPr>
            <a:r>
              <a:rPr b="0" i="0" lang="en-US" sz="1750" u="none" cap="none" strike="noStrike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Process-oriented frameworks focus on the development lifecycle, emphasizing responsibility throughout design, development, and testing phases.</a:t>
            </a:r>
            <a:endParaRPr b="0" i="0" sz="17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325" name="Google Shape;325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972800" y="0"/>
            <a:ext cx="3657600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33188" y="1134513"/>
            <a:ext cx="4467225" cy="61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2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871375" y="0"/>
            <a:ext cx="4759025" cy="8229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2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668993" y="1134525"/>
            <a:ext cx="5799357" cy="499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34" name="Google Shape;334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2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4510"/>
            </a:srgbClr>
          </a:solidFill>
          <a:ln cap="flat" cmpd="sng" w="55475">
            <a:solidFill>
              <a:srgbClr val="26265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" name="Google Shape;336;p24"/>
          <p:cNvSpPr/>
          <p:nvPr/>
        </p:nvSpPr>
        <p:spPr>
          <a:xfrm>
            <a:off x="833199" y="2284928"/>
            <a:ext cx="499800" cy="499800"/>
          </a:xfrm>
          <a:prstGeom prst="roundRect">
            <a:avLst>
              <a:gd fmla="val 80001" name="adj"/>
            </a:avLst>
          </a:prstGeom>
          <a:solidFill>
            <a:srgbClr val="00002E"/>
          </a:solidFill>
          <a:ln cap="flat" cmpd="sng" w="27725">
            <a:solidFill>
              <a:srgbClr val="F2B42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" name="Google Shape;337;p24"/>
          <p:cNvSpPr/>
          <p:nvPr/>
        </p:nvSpPr>
        <p:spPr>
          <a:xfrm>
            <a:off x="888138" y="2284925"/>
            <a:ext cx="343500" cy="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25038"/>
              </a:lnSpc>
              <a:spcBef>
                <a:spcPts val="0"/>
              </a:spcBef>
              <a:spcAft>
                <a:spcPts val="0"/>
              </a:spcAft>
              <a:buClr>
                <a:srgbClr val="F2B42D"/>
              </a:buClr>
              <a:buSzPts val="2624"/>
              <a:buFont typeface="Nunito"/>
              <a:buNone/>
            </a:pPr>
            <a:r>
              <a:rPr b="1" i="0" lang="en-US" sz="2624" u="none" cap="none" strike="noStrike">
                <a:solidFill>
                  <a:srgbClr val="F2B42D"/>
                </a:solidFill>
                <a:latin typeface="Nunito"/>
                <a:ea typeface="Nunito"/>
                <a:cs typeface="Nunito"/>
                <a:sym typeface="Nunito"/>
              </a:rPr>
              <a:t>1</a:t>
            </a:r>
            <a:endParaRPr b="0" i="0" sz="262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8" name="Google Shape;338;p24"/>
          <p:cNvSpPr/>
          <p:nvPr/>
        </p:nvSpPr>
        <p:spPr>
          <a:xfrm>
            <a:off x="1555335" y="2361250"/>
            <a:ext cx="70344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F2B42D"/>
              </a:buClr>
              <a:buSzPts val="2187"/>
              <a:buFont typeface="Nunito"/>
              <a:buNone/>
            </a:pPr>
            <a:r>
              <a:rPr b="1" i="0" lang="en-US" sz="2187" u="none" cap="none" strike="noStrike">
                <a:solidFill>
                  <a:srgbClr val="F2B42D"/>
                </a:solidFill>
                <a:latin typeface="Nunito"/>
                <a:ea typeface="Nunito"/>
                <a:cs typeface="Nunito"/>
                <a:sym typeface="Nunito"/>
              </a:rPr>
              <a:t>Principles-Based Frameworks</a:t>
            </a:r>
            <a:endParaRPr b="0" i="0" sz="218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9" name="Google Shape;339;p24"/>
          <p:cNvSpPr/>
          <p:nvPr/>
        </p:nvSpPr>
        <p:spPr>
          <a:xfrm>
            <a:off x="1555313" y="2930604"/>
            <a:ext cx="8584200" cy="71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50"/>
              <a:buFont typeface="PT Sans"/>
              <a:buNone/>
            </a:pPr>
            <a:r>
              <a:rPr b="0" i="0" lang="en-US" sz="1750" u="none" cap="none" strike="noStrike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These frameworks provide high-level ethical principles to guide AI development and deployment, such as fairness, transparency, and accountability.</a:t>
            </a:r>
            <a:endParaRPr b="0" i="0" sz="17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0" name="Google Shape;340;p24"/>
          <p:cNvSpPr/>
          <p:nvPr/>
        </p:nvSpPr>
        <p:spPr>
          <a:xfrm>
            <a:off x="833199" y="4037171"/>
            <a:ext cx="499800" cy="499800"/>
          </a:xfrm>
          <a:prstGeom prst="roundRect">
            <a:avLst>
              <a:gd fmla="val 80001" name="adj"/>
            </a:avLst>
          </a:prstGeom>
          <a:solidFill>
            <a:srgbClr val="00002E"/>
          </a:solidFill>
          <a:ln cap="flat" cmpd="sng" w="27725">
            <a:solidFill>
              <a:srgbClr val="D7425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" name="Google Shape;341;p24"/>
          <p:cNvSpPr/>
          <p:nvPr/>
        </p:nvSpPr>
        <p:spPr>
          <a:xfrm>
            <a:off x="888150" y="4037250"/>
            <a:ext cx="343500" cy="49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25038"/>
              </a:lnSpc>
              <a:spcBef>
                <a:spcPts val="0"/>
              </a:spcBef>
              <a:spcAft>
                <a:spcPts val="0"/>
              </a:spcAft>
              <a:buClr>
                <a:srgbClr val="D7425E"/>
              </a:buClr>
              <a:buSzPts val="2624"/>
              <a:buFont typeface="Nunito"/>
              <a:buNone/>
            </a:pPr>
            <a:r>
              <a:rPr b="1" i="0" lang="en-US" sz="2624" u="none" cap="none" strike="noStrike">
                <a:solidFill>
                  <a:srgbClr val="D7425E"/>
                </a:solidFill>
                <a:latin typeface="Nunito"/>
                <a:ea typeface="Nunito"/>
                <a:cs typeface="Nunito"/>
                <a:sym typeface="Nunito"/>
              </a:rPr>
              <a:t>2</a:t>
            </a:r>
            <a:endParaRPr b="0" i="0" sz="262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2" name="Google Shape;342;p24"/>
          <p:cNvSpPr/>
          <p:nvPr/>
        </p:nvSpPr>
        <p:spPr>
          <a:xfrm>
            <a:off x="1555333" y="4113500"/>
            <a:ext cx="64629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D7425E"/>
              </a:buClr>
              <a:buSzPts val="2187"/>
              <a:buFont typeface="Nunito"/>
              <a:buNone/>
            </a:pPr>
            <a:r>
              <a:rPr b="1" i="0" lang="en-US" sz="2187" u="none" cap="none" strike="noStrike">
                <a:solidFill>
                  <a:srgbClr val="D7425E"/>
                </a:solidFill>
                <a:latin typeface="Nunito"/>
                <a:ea typeface="Nunito"/>
                <a:cs typeface="Nunito"/>
                <a:sym typeface="Nunito"/>
              </a:rPr>
              <a:t>Process-Oriented Frameworks</a:t>
            </a:r>
            <a:endParaRPr b="0" i="0" sz="218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3" name="Google Shape;343;p24"/>
          <p:cNvSpPr/>
          <p:nvPr/>
        </p:nvSpPr>
        <p:spPr>
          <a:xfrm>
            <a:off x="1555313" y="4682847"/>
            <a:ext cx="8584200" cy="71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50"/>
              <a:buFont typeface="PT Sans"/>
              <a:buNone/>
            </a:pPr>
            <a:r>
              <a:rPr b="0" i="0" lang="en-US" sz="1750" u="none" cap="none" strike="noStrike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Process-oriented frameworks focus on the development lifecycle, emphasizing responsibility throughout design, development, and testing phases.</a:t>
            </a:r>
            <a:endParaRPr b="0" i="0" sz="17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4" name="Google Shape;344;p24"/>
          <p:cNvSpPr/>
          <p:nvPr/>
        </p:nvSpPr>
        <p:spPr>
          <a:xfrm>
            <a:off x="833199" y="5789414"/>
            <a:ext cx="499800" cy="499800"/>
          </a:xfrm>
          <a:prstGeom prst="roundRect">
            <a:avLst>
              <a:gd fmla="val 80001" name="adj"/>
            </a:avLst>
          </a:prstGeom>
          <a:solidFill>
            <a:srgbClr val="00002E"/>
          </a:solidFill>
          <a:ln cap="flat" cmpd="sng" w="27725">
            <a:solidFill>
              <a:srgbClr val="DD785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" name="Google Shape;345;p24"/>
          <p:cNvSpPr/>
          <p:nvPr/>
        </p:nvSpPr>
        <p:spPr>
          <a:xfrm>
            <a:off x="896425" y="5789413"/>
            <a:ext cx="3735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25038"/>
              </a:lnSpc>
              <a:spcBef>
                <a:spcPts val="0"/>
              </a:spcBef>
              <a:spcAft>
                <a:spcPts val="0"/>
              </a:spcAft>
              <a:buClr>
                <a:srgbClr val="DD785E"/>
              </a:buClr>
              <a:buSzPts val="2624"/>
              <a:buFont typeface="Nunito"/>
              <a:buNone/>
            </a:pPr>
            <a:r>
              <a:rPr b="1" i="0" lang="en-US" sz="2624" u="none" cap="none" strike="noStrike">
                <a:solidFill>
                  <a:srgbClr val="DD785E"/>
                </a:solidFill>
                <a:latin typeface="Nunito"/>
                <a:ea typeface="Nunito"/>
                <a:cs typeface="Nunito"/>
                <a:sym typeface="Nunito"/>
              </a:rPr>
              <a:t>3</a:t>
            </a:r>
            <a:endParaRPr b="0" i="0" sz="262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6" name="Google Shape;346;p24"/>
          <p:cNvSpPr/>
          <p:nvPr/>
        </p:nvSpPr>
        <p:spPr>
          <a:xfrm>
            <a:off x="1555332" y="5865725"/>
            <a:ext cx="55278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DD785E"/>
              </a:buClr>
              <a:buSzPts val="2187"/>
              <a:buFont typeface="Nunito"/>
              <a:buNone/>
            </a:pPr>
            <a:r>
              <a:rPr b="1" i="0" lang="en-US" sz="2187" u="none" cap="none" strike="noStrike">
                <a:solidFill>
                  <a:srgbClr val="DD785E"/>
                </a:solidFill>
                <a:latin typeface="Nunito"/>
                <a:ea typeface="Nunito"/>
                <a:cs typeface="Nunito"/>
                <a:sym typeface="Nunito"/>
              </a:rPr>
              <a:t>Impact-Driven Frameworks</a:t>
            </a:r>
            <a:endParaRPr b="0" i="0" sz="218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7" name="Google Shape;347;p24"/>
          <p:cNvSpPr/>
          <p:nvPr/>
        </p:nvSpPr>
        <p:spPr>
          <a:xfrm>
            <a:off x="1555313" y="6435090"/>
            <a:ext cx="8584200" cy="71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50"/>
              <a:buFont typeface="PT Sans"/>
              <a:buNone/>
            </a:pPr>
            <a:r>
              <a:rPr b="0" i="0" lang="en-US" sz="1750" u="none" cap="none" strike="noStrike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These frameworks assess the potential social, economic,</a:t>
            </a:r>
            <a:endParaRPr b="0" i="0" sz="1750" u="none" cap="none" strike="noStrike">
              <a:solidFill>
                <a:srgbClr val="FFFFFF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0" lvl="0" marL="0" marR="0" rtl="0" algn="l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50"/>
              <a:buFont typeface="PT Sans"/>
              <a:buNone/>
            </a:pPr>
            <a:r>
              <a:rPr b="0" i="0" lang="en-US" sz="1750" u="none" cap="none" strike="noStrike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and environmental impacts of AI solutions. The goal is to optimize benefits and minimize harm.</a:t>
            </a:r>
            <a:endParaRPr b="0" i="0" sz="17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348" name="Google Shape;348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972800" y="0"/>
            <a:ext cx="3657600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33188" y="1134513"/>
            <a:ext cx="4467225" cy="61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2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871375" y="0"/>
            <a:ext cx="4759025" cy="8229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2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668993" y="1134525"/>
            <a:ext cx="5799357" cy="499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57" name="Google Shape;357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p2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4509"/>
            </a:srgbClr>
          </a:solidFill>
          <a:ln cap="flat" cmpd="sng" w="55475">
            <a:solidFill>
              <a:srgbClr val="26265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9" name="Google Shape;359;p25"/>
          <p:cNvPicPr preferRelativeResize="0"/>
          <p:nvPr/>
        </p:nvPicPr>
        <p:blipFill rotWithShape="1">
          <a:blip r:embed="rId3">
            <a:alphaModFix/>
          </a:blip>
          <a:srcRect b="0" l="31248" r="31252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33200" y="1893313"/>
            <a:ext cx="5295900" cy="61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66" name="Google Shape;366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2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4510"/>
            </a:srgbClr>
          </a:solidFill>
          <a:ln cap="flat" cmpd="sng" w="55475">
            <a:solidFill>
              <a:srgbClr val="26265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" name="Google Shape;368;p26"/>
          <p:cNvSpPr/>
          <p:nvPr/>
        </p:nvSpPr>
        <p:spPr>
          <a:xfrm>
            <a:off x="833199" y="2915245"/>
            <a:ext cx="7477500" cy="1424700"/>
          </a:xfrm>
          <a:prstGeom prst="roundRect">
            <a:avLst>
              <a:gd fmla="val 28075" name="adj"/>
            </a:avLst>
          </a:prstGeom>
          <a:solidFill>
            <a:srgbClr val="00002E"/>
          </a:solidFill>
          <a:ln cap="flat" cmpd="sng" w="27725">
            <a:solidFill>
              <a:srgbClr val="F2B42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9" name="Google Shape;369;p26"/>
          <p:cNvSpPr/>
          <p:nvPr/>
        </p:nvSpPr>
        <p:spPr>
          <a:xfrm>
            <a:off x="1083112" y="3165158"/>
            <a:ext cx="22218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F2B42D"/>
              </a:buClr>
              <a:buSzPts val="2187"/>
              <a:buFont typeface="Nunito"/>
              <a:buNone/>
            </a:pPr>
            <a:r>
              <a:rPr b="1" i="0" lang="en-US" sz="2187" u="none" cap="none" strike="noStrike">
                <a:solidFill>
                  <a:srgbClr val="F2B42D"/>
                </a:solidFill>
                <a:latin typeface="Nunito"/>
                <a:ea typeface="Nunito"/>
                <a:cs typeface="Nunito"/>
                <a:sym typeface="Nunito"/>
              </a:rPr>
              <a:t>Regulations</a:t>
            </a:r>
            <a:endParaRPr b="0" i="0" sz="218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0" name="Google Shape;370;p26"/>
          <p:cNvSpPr/>
          <p:nvPr/>
        </p:nvSpPr>
        <p:spPr>
          <a:xfrm>
            <a:off x="1083112" y="3734514"/>
            <a:ext cx="69777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50"/>
              <a:buFont typeface="PT Sans"/>
              <a:buNone/>
            </a:pPr>
            <a:r>
              <a:rPr b="0" i="0" lang="en-US" sz="1750" u="none" cap="none" strike="noStrike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Regulations are essential to ensure the responsible use of AI.</a:t>
            </a:r>
            <a:endParaRPr b="0" i="0" sz="17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1" name="Google Shape;371;p26"/>
          <p:cNvPicPr preferRelativeResize="0"/>
          <p:nvPr/>
        </p:nvPicPr>
        <p:blipFill rotWithShape="1">
          <a:blip r:embed="rId3">
            <a:alphaModFix/>
          </a:blip>
          <a:srcRect b="0" l="31248" r="31252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33200" y="1893313"/>
            <a:ext cx="5295900" cy="61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78" name="Google Shape;378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2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4510"/>
            </a:srgbClr>
          </a:solidFill>
          <a:ln cap="flat" cmpd="sng" w="55475">
            <a:solidFill>
              <a:srgbClr val="26265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" name="Google Shape;380;p27"/>
          <p:cNvSpPr/>
          <p:nvPr/>
        </p:nvSpPr>
        <p:spPr>
          <a:xfrm>
            <a:off x="833199" y="2915245"/>
            <a:ext cx="7477500" cy="1424700"/>
          </a:xfrm>
          <a:prstGeom prst="roundRect">
            <a:avLst>
              <a:gd fmla="val 28075" name="adj"/>
            </a:avLst>
          </a:prstGeom>
          <a:solidFill>
            <a:srgbClr val="00002E"/>
          </a:solidFill>
          <a:ln cap="flat" cmpd="sng" w="27725">
            <a:solidFill>
              <a:srgbClr val="F2B42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1" name="Google Shape;381;p27"/>
          <p:cNvSpPr/>
          <p:nvPr/>
        </p:nvSpPr>
        <p:spPr>
          <a:xfrm>
            <a:off x="1083112" y="3165158"/>
            <a:ext cx="22218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F2B42D"/>
              </a:buClr>
              <a:buSzPts val="2187"/>
              <a:buFont typeface="Nunito"/>
              <a:buNone/>
            </a:pPr>
            <a:r>
              <a:rPr b="1" i="0" lang="en-US" sz="2187" u="none" cap="none" strike="noStrike">
                <a:solidFill>
                  <a:srgbClr val="F2B42D"/>
                </a:solidFill>
                <a:latin typeface="Nunito"/>
                <a:ea typeface="Nunito"/>
                <a:cs typeface="Nunito"/>
                <a:sym typeface="Nunito"/>
              </a:rPr>
              <a:t>Regulations</a:t>
            </a:r>
            <a:endParaRPr b="0" i="0" sz="218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2" name="Google Shape;382;p27"/>
          <p:cNvSpPr/>
          <p:nvPr/>
        </p:nvSpPr>
        <p:spPr>
          <a:xfrm>
            <a:off x="1083112" y="3734514"/>
            <a:ext cx="69777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50"/>
              <a:buFont typeface="PT Sans"/>
              <a:buNone/>
            </a:pPr>
            <a:r>
              <a:rPr b="0" i="0" lang="en-US" sz="1750" u="none" cap="none" strike="noStrike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Regulations are essential to ensure the responsible use of AI.</a:t>
            </a:r>
            <a:endParaRPr b="0" i="0" sz="17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3" name="Google Shape;383;p27"/>
          <p:cNvSpPr/>
          <p:nvPr/>
        </p:nvSpPr>
        <p:spPr>
          <a:xfrm>
            <a:off x="833199" y="4561999"/>
            <a:ext cx="7477500" cy="1779900"/>
          </a:xfrm>
          <a:prstGeom prst="roundRect">
            <a:avLst>
              <a:gd fmla="val 22470" name="adj"/>
            </a:avLst>
          </a:prstGeom>
          <a:solidFill>
            <a:srgbClr val="00002E"/>
          </a:solidFill>
          <a:ln cap="flat" cmpd="sng" w="27725">
            <a:solidFill>
              <a:srgbClr val="D7425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4" name="Google Shape;384;p27"/>
          <p:cNvSpPr/>
          <p:nvPr/>
        </p:nvSpPr>
        <p:spPr>
          <a:xfrm>
            <a:off x="1083112" y="4811911"/>
            <a:ext cx="22218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D7425E"/>
              </a:buClr>
              <a:buSzPts val="2187"/>
              <a:buFont typeface="Nunito"/>
              <a:buNone/>
            </a:pPr>
            <a:r>
              <a:rPr b="1" i="0" lang="en-US" sz="2187" u="none" cap="none" strike="noStrike">
                <a:solidFill>
                  <a:srgbClr val="D7425E"/>
                </a:solidFill>
                <a:latin typeface="Nunito"/>
                <a:ea typeface="Nunito"/>
                <a:cs typeface="Nunito"/>
                <a:sym typeface="Nunito"/>
              </a:rPr>
              <a:t>Governance</a:t>
            </a:r>
            <a:endParaRPr b="0" i="0" sz="218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5" name="Google Shape;385;p27"/>
          <p:cNvSpPr/>
          <p:nvPr/>
        </p:nvSpPr>
        <p:spPr>
          <a:xfrm>
            <a:off x="1083112" y="5381268"/>
            <a:ext cx="6977700" cy="71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50"/>
              <a:buFont typeface="PT Sans"/>
              <a:buNone/>
            </a:pPr>
            <a:r>
              <a:rPr b="0" i="0" lang="en-US" sz="1750" u="none" cap="none" strike="noStrike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Governments, organizations, and industry collaborations play a key role in developing policies and standards.</a:t>
            </a:r>
            <a:endParaRPr b="0" i="0" sz="17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6" name="Google Shape;386;p27"/>
          <p:cNvPicPr preferRelativeResize="0"/>
          <p:nvPr/>
        </p:nvPicPr>
        <p:blipFill rotWithShape="1">
          <a:blip r:embed="rId3">
            <a:alphaModFix/>
          </a:blip>
          <a:srcRect b="0" l="31248" r="31252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p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33200" y="1893313"/>
            <a:ext cx="5295900" cy="61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93" name="Google Shape;393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p2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4510"/>
            </a:srgbClr>
          </a:solidFill>
          <a:ln cap="flat" cmpd="sng" w="55475">
            <a:solidFill>
              <a:srgbClr val="26265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95" name="Google Shape;395;p28"/>
          <p:cNvGrpSpPr/>
          <p:nvPr/>
        </p:nvGrpSpPr>
        <p:grpSpPr>
          <a:xfrm>
            <a:off x="1759575" y="1524088"/>
            <a:ext cx="11514963" cy="619137"/>
            <a:chOff x="2348400" y="1524088"/>
            <a:chExt cx="11514963" cy="619137"/>
          </a:xfrm>
        </p:grpSpPr>
        <p:pic>
          <p:nvPicPr>
            <p:cNvPr id="396" name="Google Shape;396;p2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348400" y="1524088"/>
              <a:ext cx="9525000" cy="6191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7" name="Google Shape;397;p2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9396138" y="1524100"/>
              <a:ext cx="4467225" cy="6191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03" name="Google Shape;403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p2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4510"/>
            </a:srgbClr>
          </a:solidFill>
          <a:ln cap="flat" cmpd="sng" w="55475">
            <a:solidFill>
              <a:srgbClr val="26265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5" name="Google Shape;405;p29"/>
          <p:cNvSpPr/>
          <p:nvPr/>
        </p:nvSpPr>
        <p:spPr>
          <a:xfrm>
            <a:off x="2348389" y="2615327"/>
            <a:ext cx="4855800" cy="1779900"/>
          </a:xfrm>
          <a:prstGeom prst="roundRect">
            <a:avLst>
              <a:gd fmla="val 22470" name="adj"/>
            </a:avLst>
          </a:prstGeom>
          <a:solidFill>
            <a:srgbClr val="00002E"/>
          </a:solidFill>
          <a:ln cap="flat" cmpd="sng" w="27725">
            <a:solidFill>
              <a:srgbClr val="F2B42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6" name="Google Shape;406;p29"/>
          <p:cNvSpPr/>
          <p:nvPr/>
        </p:nvSpPr>
        <p:spPr>
          <a:xfrm>
            <a:off x="2598299" y="2865250"/>
            <a:ext cx="46059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F2B42D"/>
              </a:buClr>
              <a:buSzPts val="2187"/>
              <a:buFont typeface="Nunito"/>
              <a:buNone/>
            </a:pPr>
            <a:r>
              <a:rPr b="1" i="0" lang="en-US" sz="2187" u="none" cap="none" strike="noStrike">
                <a:solidFill>
                  <a:srgbClr val="F2B42D"/>
                </a:solidFill>
                <a:latin typeface="Nunito"/>
                <a:ea typeface="Nunito"/>
                <a:cs typeface="Nunito"/>
                <a:sym typeface="Nunito"/>
              </a:rPr>
              <a:t>Continuous adaptation</a:t>
            </a:r>
            <a:endParaRPr b="0" i="0" sz="218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7" name="Google Shape;407;p29"/>
          <p:cNvSpPr/>
          <p:nvPr/>
        </p:nvSpPr>
        <p:spPr>
          <a:xfrm>
            <a:off x="2598301" y="3434596"/>
            <a:ext cx="4356000" cy="71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50"/>
              <a:buFont typeface="PT Sans"/>
              <a:buNone/>
            </a:pPr>
            <a:r>
              <a:rPr b="0" i="0" lang="en-US" sz="1750" u="none" cap="none" strike="noStrike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The future of AI relies on continuous adaptation of ethical guidelines.</a:t>
            </a:r>
            <a:endParaRPr b="0" i="0" sz="17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08" name="Google Shape;408;p29"/>
          <p:cNvGrpSpPr/>
          <p:nvPr/>
        </p:nvGrpSpPr>
        <p:grpSpPr>
          <a:xfrm>
            <a:off x="1759575" y="1524088"/>
            <a:ext cx="11514963" cy="619137"/>
            <a:chOff x="2348400" y="1524088"/>
            <a:chExt cx="11514963" cy="619137"/>
          </a:xfrm>
        </p:grpSpPr>
        <p:pic>
          <p:nvPicPr>
            <p:cNvPr id="409" name="Google Shape;409;p2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348400" y="1524088"/>
              <a:ext cx="9525000" cy="6191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0" name="Google Shape;410;p2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9396138" y="1524100"/>
              <a:ext cx="4467225" cy="6191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16" name="Google Shape;416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p3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4510"/>
            </a:srgbClr>
          </a:solidFill>
          <a:ln cap="flat" cmpd="sng" w="55475">
            <a:solidFill>
              <a:srgbClr val="26265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8" name="Google Shape;418;p30"/>
          <p:cNvSpPr/>
          <p:nvPr/>
        </p:nvSpPr>
        <p:spPr>
          <a:xfrm>
            <a:off x="2348389" y="2615327"/>
            <a:ext cx="4855800" cy="1779900"/>
          </a:xfrm>
          <a:prstGeom prst="roundRect">
            <a:avLst>
              <a:gd fmla="val 22470" name="adj"/>
            </a:avLst>
          </a:prstGeom>
          <a:solidFill>
            <a:srgbClr val="00002E"/>
          </a:solidFill>
          <a:ln cap="flat" cmpd="sng" w="27725">
            <a:solidFill>
              <a:srgbClr val="F2B42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30"/>
          <p:cNvSpPr/>
          <p:nvPr/>
        </p:nvSpPr>
        <p:spPr>
          <a:xfrm>
            <a:off x="2598299" y="2865250"/>
            <a:ext cx="46059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F2B42D"/>
              </a:buClr>
              <a:buSzPts val="2187"/>
              <a:buFont typeface="Nunito"/>
              <a:buNone/>
            </a:pPr>
            <a:r>
              <a:rPr b="1" i="0" lang="en-US" sz="2187" u="none" cap="none" strike="noStrike">
                <a:solidFill>
                  <a:srgbClr val="F2B42D"/>
                </a:solidFill>
                <a:latin typeface="Nunito"/>
                <a:ea typeface="Nunito"/>
                <a:cs typeface="Nunito"/>
                <a:sym typeface="Nunito"/>
              </a:rPr>
              <a:t>Continuous adaptation</a:t>
            </a:r>
            <a:endParaRPr b="0" i="0" sz="218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0" name="Google Shape;420;p30"/>
          <p:cNvSpPr/>
          <p:nvPr/>
        </p:nvSpPr>
        <p:spPr>
          <a:xfrm>
            <a:off x="2598301" y="3434596"/>
            <a:ext cx="4356000" cy="71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50"/>
              <a:buFont typeface="PT Sans"/>
              <a:buNone/>
            </a:pPr>
            <a:r>
              <a:rPr b="0" i="0" lang="en-US" sz="1750" u="none" cap="none" strike="noStrike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The future of AI relies on continuous adaptation of ethical guidelines.</a:t>
            </a:r>
            <a:endParaRPr b="0" i="0" sz="17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1" name="Google Shape;421;p30"/>
          <p:cNvSpPr/>
          <p:nvPr/>
        </p:nvSpPr>
        <p:spPr>
          <a:xfrm>
            <a:off x="7426285" y="2615327"/>
            <a:ext cx="4855800" cy="1779900"/>
          </a:xfrm>
          <a:prstGeom prst="roundRect">
            <a:avLst>
              <a:gd fmla="val 22470" name="adj"/>
            </a:avLst>
          </a:prstGeom>
          <a:solidFill>
            <a:srgbClr val="00002E"/>
          </a:solidFill>
          <a:ln cap="flat" cmpd="sng" w="27725">
            <a:solidFill>
              <a:srgbClr val="D7425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2" name="Google Shape;422;p30"/>
          <p:cNvSpPr/>
          <p:nvPr/>
        </p:nvSpPr>
        <p:spPr>
          <a:xfrm>
            <a:off x="7676202" y="2865250"/>
            <a:ext cx="43560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D7425E"/>
              </a:buClr>
              <a:buSzPts val="2187"/>
              <a:buFont typeface="Nunito"/>
              <a:buNone/>
            </a:pPr>
            <a:r>
              <a:rPr b="1" i="0" lang="en-US" sz="2187" u="none" cap="none" strike="noStrike">
                <a:solidFill>
                  <a:srgbClr val="D7425E"/>
                </a:solidFill>
                <a:latin typeface="Nunito"/>
                <a:ea typeface="Nunito"/>
                <a:cs typeface="Nunito"/>
                <a:sym typeface="Nunito"/>
              </a:rPr>
              <a:t>Ongoing research</a:t>
            </a:r>
            <a:endParaRPr b="0" i="0" sz="218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3" name="Google Shape;423;p30"/>
          <p:cNvSpPr/>
          <p:nvPr/>
        </p:nvSpPr>
        <p:spPr>
          <a:xfrm>
            <a:off x="7676198" y="3434596"/>
            <a:ext cx="4356000" cy="71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50"/>
              <a:buFont typeface="PT Sans"/>
              <a:buNone/>
            </a:pPr>
            <a:r>
              <a:rPr b="0" i="0" lang="en-US" sz="1750" u="none" cap="none" strike="noStrike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Research is necessary to help shape the future of AI that aligns with societal values.</a:t>
            </a:r>
            <a:endParaRPr b="0" i="0" sz="17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24" name="Google Shape;424;p30"/>
          <p:cNvGrpSpPr/>
          <p:nvPr/>
        </p:nvGrpSpPr>
        <p:grpSpPr>
          <a:xfrm>
            <a:off x="1759575" y="1524088"/>
            <a:ext cx="11514963" cy="619137"/>
            <a:chOff x="2348400" y="1524088"/>
            <a:chExt cx="11514963" cy="619137"/>
          </a:xfrm>
        </p:grpSpPr>
        <p:pic>
          <p:nvPicPr>
            <p:cNvPr id="425" name="Google Shape;425;p3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348400" y="1524088"/>
              <a:ext cx="9525000" cy="6191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6" name="Google Shape;426;p3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9396138" y="1524100"/>
              <a:ext cx="4467225" cy="6191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32" name="Google Shape;432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p3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4510"/>
            </a:srgbClr>
          </a:solidFill>
          <a:ln cap="flat" cmpd="sng" w="55475">
            <a:solidFill>
              <a:srgbClr val="26265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4" name="Google Shape;434;p31"/>
          <p:cNvSpPr/>
          <p:nvPr/>
        </p:nvSpPr>
        <p:spPr>
          <a:xfrm>
            <a:off x="2348389" y="2615327"/>
            <a:ext cx="4855800" cy="1779900"/>
          </a:xfrm>
          <a:prstGeom prst="roundRect">
            <a:avLst>
              <a:gd fmla="val 22470" name="adj"/>
            </a:avLst>
          </a:prstGeom>
          <a:solidFill>
            <a:srgbClr val="00002E"/>
          </a:solidFill>
          <a:ln cap="flat" cmpd="sng" w="27725">
            <a:solidFill>
              <a:srgbClr val="F2B42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5" name="Google Shape;435;p31"/>
          <p:cNvSpPr/>
          <p:nvPr/>
        </p:nvSpPr>
        <p:spPr>
          <a:xfrm>
            <a:off x="2598299" y="2865250"/>
            <a:ext cx="46059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F2B42D"/>
              </a:buClr>
              <a:buSzPts val="2187"/>
              <a:buFont typeface="Nunito"/>
              <a:buNone/>
            </a:pPr>
            <a:r>
              <a:rPr b="1" i="0" lang="en-US" sz="2187" u="none" cap="none" strike="noStrike">
                <a:solidFill>
                  <a:srgbClr val="F2B42D"/>
                </a:solidFill>
                <a:latin typeface="Nunito"/>
                <a:ea typeface="Nunito"/>
                <a:cs typeface="Nunito"/>
                <a:sym typeface="Nunito"/>
              </a:rPr>
              <a:t>Continuous adaptation</a:t>
            </a:r>
            <a:endParaRPr b="0" i="0" sz="218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6" name="Google Shape;436;p31"/>
          <p:cNvSpPr/>
          <p:nvPr/>
        </p:nvSpPr>
        <p:spPr>
          <a:xfrm>
            <a:off x="2598301" y="3434596"/>
            <a:ext cx="4356000" cy="71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50"/>
              <a:buFont typeface="PT Sans"/>
              <a:buNone/>
            </a:pPr>
            <a:r>
              <a:rPr b="0" i="0" lang="en-US" sz="1750" u="none" cap="none" strike="noStrike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The future of AI relies on continuous adaptation of ethical guidelines.</a:t>
            </a:r>
            <a:endParaRPr b="0" i="0" sz="17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7" name="Google Shape;437;p31"/>
          <p:cNvSpPr/>
          <p:nvPr/>
        </p:nvSpPr>
        <p:spPr>
          <a:xfrm>
            <a:off x="7426285" y="2615327"/>
            <a:ext cx="4855800" cy="1779900"/>
          </a:xfrm>
          <a:prstGeom prst="roundRect">
            <a:avLst>
              <a:gd fmla="val 22470" name="adj"/>
            </a:avLst>
          </a:prstGeom>
          <a:solidFill>
            <a:srgbClr val="00002E"/>
          </a:solidFill>
          <a:ln cap="flat" cmpd="sng" w="27725">
            <a:solidFill>
              <a:srgbClr val="D7425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8" name="Google Shape;438;p31"/>
          <p:cNvSpPr/>
          <p:nvPr/>
        </p:nvSpPr>
        <p:spPr>
          <a:xfrm>
            <a:off x="7676202" y="2865250"/>
            <a:ext cx="43560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D7425E"/>
              </a:buClr>
              <a:buSzPts val="2187"/>
              <a:buFont typeface="Nunito"/>
              <a:buNone/>
            </a:pPr>
            <a:r>
              <a:rPr b="1" i="0" lang="en-US" sz="2187" u="none" cap="none" strike="noStrike">
                <a:solidFill>
                  <a:srgbClr val="D7425E"/>
                </a:solidFill>
                <a:latin typeface="Nunito"/>
                <a:ea typeface="Nunito"/>
                <a:cs typeface="Nunito"/>
                <a:sym typeface="Nunito"/>
              </a:rPr>
              <a:t>Ongoing research</a:t>
            </a:r>
            <a:endParaRPr b="0" i="0" sz="218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9" name="Google Shape;439;p31"/>
          <p:cNvSpPr/>
          <p:nvPr/>
        </p:nvSpPr>
        <p:spPr>
          <a:xfrm>
            <a:off x="7676198" y="3434596"/>
            <a:ext cx="4356000" cy="71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50"/>
              <a:buFont typeface="PT Sans"/>
              <a:buNone/>
            </a:pPr>
            <a:r>
              <a:rPr b="0" i="0" lang="en-US" sz="1750" u="none" cap="none" strike="noStrike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Research is necessary to help shape the future of AI that aligns with societal values.</a:t>
            </a:r>
            <a:endParaRPr b="0" i="0" sz="17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0" name="Google Shape;440;p31"/>
          <p:cNvSpPr/>
          <p:nvPr/>
        </p:nvSpPr>
        <p:spPr>
          <a:xfrm>
            <a:off x="2348389" y="4617482"/>
            <a:ext cx="4855800" cy="2135400"/>
          </a:xfrm>
          <a:prstGeom prst="roundRect">
            <a:avLst>
              <a:gd fmla="val 18730" name="adj"/>
            </a:avLst>
          </a:prstGeom>
          <a:solidFill>
            <a:srgbClr val="00002E"/>
          </a:solidFill>
          <a:ln cap="flat" cmpd="sng" w="27725">
            <a:solidFill>
              <a:srgbClr val="DD785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1" name="Google Shape;441;p31"/>
          <p:cNvSpPr/>
          <p:nvPr/>
        </p:nvSpPr>
        <p:spPr>
          <a:xfrm>
            <a:off x="2598301" y="4867394"/>
            <a:ext cx="22218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DD785E"/>
              </a:buClr>
              <a:buSzPts val="2187"/>
              <a:buFont typeface="Nunito"/>
              <a:buNone/>
            </a:pPr>
            <a:r>
              <a:rPr b="1" i="0" lang="en-US" sz="2187" u="none" cap="none" strike="noStrike">
                <a:solidFill>
                  <a:srgbClr val="DD785E"/>
                </a:solidFill>
                <a:latin typeface="Nunito"/>
                <a:ea typeface="Nunito"/>
                <a:cs typeface="Nunito"/>
                <a:sym typeface="Nunito"/>
              </a:rPr>
              <a:t>Collaboration</a:t>
            </a:r>
            <a:endParaRPr b="0" i="0" sz="218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2" name="Google Shape;442;p31"/>
          <p:cNvSpPr/>
          <p:nvPr/>
        </p:nvSpPr>
        <p:spPr>
          <a:xfrm>
            <a:off x="2598301" y="5436751"/>
            <a:ext cx="4356000" cy="71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50"/>
              <a:buFont typeface="PT Sans"/>
              <a:buNone/>
            </a:pPr>
            <a:r>
              <a:rPr b="0" i="0" lang="en-US" sz="1750" u="none" cap="none" strike="noStrike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Collaboration is essential for developing ethical guidelines for AI.</a:t>
            </a:r>
            <a:endParaRPr b="0" i="0" sz="17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43" name="Google Shape;443;p31"/>
          <p:cNvGrpSpPr/>
          <p:nvPr/>
        </p:nvGrpSpPr>
        <p:grpSpPr>
          <a:xfrm>
            <a:off x="1759575" y="1524088"/>
            <a:ext cx="11514963" cy="619137"/>
            <a:chOff x="2348400" y="1524088"/>
            <a:chExt cx="11514963" cy="619137"/>
          </a:xfrm>
        </p:grpSpPr>
        <p:pic>
          <p:nvPicPr>
            <p:cNvPr id="444" name="Google Shape;444;p3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348400" y="1524088"/>
              <a:ext cx="9525000" cy="6191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5" name="Google Shape;445;p3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9396138" y="1524100"/>
              <a:ext cx="4467225" cy="6191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7" name="Google Shape;47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4509"/>
            </a:srgbClr>
          </a:solidFill>
          <a:ln cap="flat" cmpd="sng" w="55475">
            <a:solidFill>
              <a:srgbClr val="26265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49" name="Google Shape;49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0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19600" y="1526713"/>
            <a:ext cx="5010150" cy="61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51;p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0" y="0"/>
            <a:ext cx="5486400" cy="8229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51" name="Google Shape;451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52" name="Google Shape;452;p3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4510"/>
            </a:srgbClr>
          </a:solidFill>
          <a:ln cap="flat" cmpd="sng" w="55475">
            <a:solidFill>
              <a:srgbClr val="26265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3" name="Google Shape;453;p32"/>
          <p:cNvSpPr/>
          <p:nvPr/>
        </p:nvSpPr>
        <p:spPr>
          <a:xfrm>
            <a:off x="2348389" y="2615327"/>
            <a:ext cx="4855800" cy="1779900"/>
          </a:xfrm>
          <a:prstGeom prst="roundRect">
            <a:avLst>
              <a:gd fmla="val 22470" name="adj"/>
            </a:avLst>
          </a:prstGeom>
          <a:solidFill>
            <a:srgbClr val="00002E"/>
          </a:solidFill>
          <a:ln cap="flat" cmpd="sng" w="27725">
            <a:solidFill>
              <a:srgbClr val="F2B42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4" name="Google Shape;454;p32"/>
          <p:cNvSpPr/>
          <p:nvPr/>
        </p:nvSpPr>
        <p:spPr>
          <a:xfrm>
            <a:off x="2598299" y="2865250"/>
            <a:ext cx="46059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F2B42D"/>
              </a:buClr>
              <a:buSzPts val="2187"/>
              <a:buFont typeface="Nunito"/>
              <a:buNone/>
            </a:pPr>
            <a:r>
              <a:rPr b="1" i="0" lang="en-US" sz="2187" u="none" cap="none" strike="noStrike">
                <a:solidFill>
                  <a:srgbClr val="F2B42D"/>
                </a:solidFill>
                <a:latin typeface="Nunito"/>
                <a:ea typeface="Nunito"/>
                <a:cs typeface="Nunito"/>
                <a:sym typeface="Nunito"/>
              </a:rPr>
              <a:t>Continuous adaptation</a:t>
            </a:r>
            <a:endParaRPr b="0" i="0" sz="218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5" name="Google Shape;455;p32"/>
          <p:cNvSpPr/>
          <p:nvPr/>
        </p:nvSpPr>
        <p:spPr>
          <a:xfrm>
            <a:off x="2598301" y="3434596"/>
            <a:ext cx="4356000" cy="71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50"/>
              <a:buFont typeface="PT Sans"/>
              <a:buNone/>
            </a:pPr>
            <a:r>
              <a:rPr b="0" i="0" lang="en-US" sz="1750" u="none" cap="none" strike="noStrike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The future of AI relies on continuous adaptation of ethical guidelines.</a:t>
            </a:r>
            <a:endParaRPr b="0" i="0" sz="17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6" name="Google Shape;456;p32"/>
          <p:cNvSpPr/>
          <p:nvPr/>
        </p:nvSpPr>
        <p:spPr>
          <a:xfrm>
            <a:off x="7426285" y="2615327"/>
            <a:ext cx="4855800" cy="1779900"/>
          </a:xfrm>
          <a:prstGeom prst="roundRect">
            <a:avLst>
              <a:gd fmla="val 22470" name="adj"/>
            </a:avLst>
          </a:prstGeom>
          <a:solidFill>
            <a:srgbClr val="00002E"/>
          </a:solidFill>
          <a:ln cap="flat" cmpd="sng" w="27725">
            <a:solidFill>
              <a:srgbClr val="D7425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7" name="Google Shape;457;p32"/>
          <p:cNvSpPr/>
          <p:nvPr/>
        </p:nvSpPr>
        <p:spPr>
          <a:xfrm>
            <a:off x="7676202" y="2865250"/>
            <a:ext cx="43560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D7425E"/>
              </a:buClr>
              <a:buSzPts val="2187"/>
              <a:buFont typeface="Nunito"/>
              <a:buNone/>
            </a:pPr>
            <a:r>
              <a:rPr b="1" i="0" lang="en-US" sz="2187" u="none" cap="none" strike="noStrike">
                <a:solidFill>
                  <a:srgbClr val="D7425E"/>
                </a:solidFill>
                <a:latin typeface="Nunito"/>
                <a:ea typeface="Nunito"/>
                <a:cs typeface="Nunito"/>
                <a:sym typeface="Nunito"/>
              </a:rPr>
              <a:t>Ongoing research</a:t>
            </a:r>
            <a:endParaRPr b="0" i="0" sz="218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8" name="Google Shape;458;p32"/>
          <p:cNvSpPr/>
          <p:nvPr/>
        </p:nvSpPr>
        <p:spPr>
          <a:xfrm>
            <a:off x="7676198" y="3434596"/>
            <a:ext cx="4356000" cy="71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50"/>
              <a:buFont typeface="PT Sans"/>
              <a:buNone/>
            </a:pPr>
            <a:r>
              <a:rPr b="0" i="0" lang="en-US" sz="1750" u="none" cap="none" strike="noStrike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Research is necessary to help shape the future of AI that aligns with societal values.</a:t>
            </a:r>
            <a:endParaRPr b="0" i="0" sz="17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9" name="Google Shape;459;p32"/>
          <p:cNvSpPr/>
          <p:nvPr/>
        </p:nvSpPr>
        <p:spPr>
          <a:xfrm>
            <a:off x="2348389" y="4617482"/>
            <a:ext cx="4855800" cy="2135400"/>
          </a:xfrm>
          <a:prstGeom prst="roundRect">
            <a:avLst>
              <a:gd fmla="val 18730" name="adj"/>
            </a:avLst>
          </a:prstGeom>
          <a:solidFill>
            <a:srgbClr val="00002E"/>
          </a:solidFill>
          <a:ln cap="flat" cmpd="sng" w="27725">
            <a:solidFill>
              <a:srgbClr val="DD785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0" name="Google Shape;460;p32"/>
          <p:cNvSpPr/>
          <p:nvPr/>
        </p:nvSpPr>
        <p:spPr>
          <a:xfrm>
            <a:off x="2598301" y="4867394"/>
            <a:ext cx="22218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DD785E"/>
              </a:buClr>
              <a:buSzPts val="2187"/>
              <a:buFont typeface="Nunito"/>
              <a:buNone/>
            </a:pPr>
            <a:r>
              <a:rPr b="1" i="0" lang="en-US" sz="2187" u="none" cap="none" strike="noStrike">
                <a:solidFill>
                  <a:srgbClr val="DD785E"/>
                </a:solidFill>
                <a:latin typeface="Nunito"/>
                <a:ea typeface="Nunito"/>
                <a:cs typeface="Nunito"/>
                <a:sym typeface="Nunito"/>
              </a:rPr>
              <a:t>Collaboration</a:t>
            </a:r>
            <a:endParaRPr b="0" i="0" sz="218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1" name="Google Shape;461;p32"/>
          <p:cNvSpPr/>
          <p:nvPr/>
        </p:nvSpPr>
        <p:spPr>
          <a:xfrm>
            <a:off x="2598301" y="5436751"/>
            <a:ext cx="4356000" cy="71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50"/>
              <a:buFont typeface="PT Sans"/>
              <a:buNone/>
            </a:pPr>
            <a:r>
              <a:rPr b="0" i="0" lang="en-US" sz="1750" u="none" cap="none" strike="noStrike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Collaboration is essential for developing ethical guidelines for AI.</a:t>
            </a:r>
            <a:endParaRPr b="0" i="0" sz="17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2" name="Google Shape;462;p32"/>
          <p:cNvSpPr/>
          <p:nvPr/>
        </p:nvSpPr>
        <p:spPr>
          <a:xfrm>
            <a:off x="7426285" y="4617482"/>
            <a:ext cx="4855800" cy="2135400"/>
          </a:xfrm>
          <a:prstGeom prst="roundRect">
            <a:avLst>
              <a:gd fmla="val 18730" name="adj"/>
            </a:avLst>
          </a:prstGeom>
          <a:solidFill>
            <a:srgbClr val="00002E"/>
          </a:solidFill>
          <a:ln cap="flat" cmpd="sng" w="27725">
            <a:solidFill>
              <a:srgbClr val="48A8E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3" name="Google Shape;463;p32"/>
          <p:cNvSpPr/>
          <p:nvPr/>
        </p:nvSpPr>
        <p:spPr>
          <a:xfrm>
            <a:off x="7676201" y="4867400"/>
            <a:ext cx="39405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48A8E2"/>
              </a:buClr>
              <a:buSzPts val="2187"/>
              <a:buFont typeface="Nunito"/>
              <a:buNone/>
            </a:pPr>
            <a:r>
              <a:rPr b="1" i="0" lang="en-US" sz="2187" u="none" cap="none" strike="noStrike">
                <a:solidFill>
                  <a:srgbClr val="48A8E2"/>
                </a:solidFill>
                <a:latin typeface="Nunito"/>
                <a:ea typeface="Nunito"/>
                <a:cs typeface="Nunito"/>
                <a:sym typeface="Nunito"/>
              </a:rPr>
              <a:t>Public engagement</a:t>
            </a:r>
            <a:endParaRPr b="0" i="0" sz="218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4" name="Google Shape;464;p32"/>
          <p:cNvSpPr/>
          <p:nvPr/>
        </p:nvSpPr>
        <p:spPr>
          <a:xfrm>
            <a:off x="7676198" y="5436751"/>
            <a:ext cx="4356000" cy="10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50"/>
              <a:buFont typeface="PT Sans"/>
              <a:buNone/>
            </a:pPr>
            <a:r>
              <a:rPr b="0" i="0" lang="en-US" sz="1750" u="none" cap="none" strike="noStrike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Public engagement is necessary to ensure that AI is developed in line with societal values.</a:t>
            </a:r>
            <a:endParaRPr b="0" i="0" sz="17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65" name="Google Shape;465;p32"/>
          <p:cNvGrpSpPr/>
          <p:nvPr/>
        </p:nvGrpSpPr>
        <p:grpSpPr>
          <a:xfrm>
            <a:off x="1759575" y="1524088"/>
            <a:ext cx="11514963" cy="619137"/>
            <a:chOff x="2348400" y="1524088"/>
            <a:chExt cx="11514963" cy="619137"/>
          </a:xfrm>
        </p:grpSpPr>
        <p:pic>
          <p:nvPicPr>
            <p:cNvPr id="466" name="Google Shape;466;p3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348400" y="1524088"/>
              <a:ext cx="9525000" cy="6191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7" name="Google Shape;467;p3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9396138" y="1524100"/>
              <a:ext cx="4467225" cy="6191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73" name="Google Shape;473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74" name="Google Shape;474;p3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4510"/>
            </a:srgbClr>
          </a:solidFill>
          <a:ln cap="flat" cmpd="sng" w="55475">
            <a:solidFill>
              <a:srgbClr val="26265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475" name="Google Shape;475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76" name="Google Shape;476;p3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8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77" name="Google Shape;477;p3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348388" y="2603613"/>
            <a:ext cx="4352925" cy="61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83" name="Google Shape;483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84" name="Google Shape;484;p3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4510"/>
            </a:srgbClr>
          </a:solidFill>
          <a:ln cap="flat" cmpd="sng" w="55475">
            <a:solidFill>
              <a:srgbClr val="26265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485" name="Google Shape;485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86" name="Google Shape;486;p3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8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7" name="Google Shape;487;p34"/>
          <p:cNvSpPr/>
          <p:nvPr/>
        </p:nvSpPr>
        <p:spPr>
          <a:xfrm>
            <a:off x="2348400" y="3667851"/>
            <a:ext cx="4855800" cy="2162100"/>
          </a:xfrm>
          <a:prstGeom prst="roundRect">
            <a:avLst>
              <a:gd fmla="val 20816" name="adj"/>
            </a:avLst>
          </a:prstGeom>
          <a:solidFill>
            <a:srgbClr val="00002E"/>
          </a:solidFill>
          <a:ln cap="flat" cmpd="sng" w="27725">
            <a:solidFill>
              <a:srgbClr val="F2B42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8" name="Google Shape;488;p34"/>
          <p:cNvSpPr/>
          <p:nvPr/>
        </p:nvSpPr>
        <p:spPr>
          <a:xfrm>
            <a:off x="2598301" y="3917752"/>
            <a:ext cx="4356000" cy="142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50"/>
              <a:buFont typeface="PT Sans"/>
              <a:buNone/>
            </a:pPr>
            <a:r>
              <a:rPr b="0" i="0" lang="en-US" sz="1750" u="none" cap="none" strike="noStrike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Striking a balance between AI innovation and ethics is crucial for harnessing its full potential while safeguarding against unintended consequences.</a:t>
            </a:r>
            <a:endParaRPr b="0" i="0" sz="17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89" name="Google Shape;489;p3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348388" y="2603613"/>
            <a:ext cx="4352925" cy="61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95" name="Google Shape;495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96" name="Google Shape;496;p3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4509"/>
            </a:srgbClr>
          </a:solidFill>
          <a:ln cap="flat" cmpd="sng" w="55475">
            <a:solidFill>
              <a:srgbClr val="26265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497" name="Google Shape;497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98" name="Google Shape;498;p3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8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9" name="Google Shape;499;p35"/>
          <p:cNvSpPr/>
          <p:nvPr/>
        </p:nvSpPr>
        <p:spPr>
          <a:xfrm>
            <a:off x="2348400" y="3667851"/>
            <a:ext cx="4855800" cy="2162100"/>
          </a:xfrm>
          <a:prstGeom prst="roundRect">
            <a:avLst>
              <a:gd fmla="val 20816" name="adj"/>
            </a:avLst>
          </a:prstGeom>
          <a:solidFill>
            <a:srgbClr val="00002E"/>
          </a:solidFill>
          <a:ln cap="flat" cmpd="sng" w="27725">
            <a:solidFill>
              <a:srgbClr val="F2B42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0" name="Google Shape;500;p35"/>
          <p:cNvSpPr/>
          <p:nvPr/>
        </p:nvSpPr>
        <p:spPr>
          <a:xfrm>
            <a:off x="2598301" y="3917752"/>
            <a:ext cx="4355902" cy="14216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50"/>
              <a:buFont typeface="PT Sans"/>
              <a:buNone/>
            </a:pPr>
            <a:r>
              <a:rPr b="0" i="0" lang="en-US" sz="1750" u="none" cap="none" strike="noStrike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Striking a balance between AI innovation and ethics is crucial for harnessing its full potential while safeguarding against unintended consequences.</a:t>
            </a:r>
            <a:endParaRPr b="0" i="0" sz="17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1" name="Google Shape;501;p35"/>
          <p:cNvSpPr/>
          <p:nvPr/>
        </p:nvSpPr>
        <p:spPr>
          <a:xfrm>
            <a:off x="7426275" y="3667851"/>
            <a:ext cx="4855800" cy="2162100"/>
          </a:xfrm>
          <a:prstGeom prst="roundRect">
            <a:avLst>
              <a:gd fmla="val 20816" name="adj"/>
            </a:avLst>
          </a:prstGeom>
          <a:solidFill>
            <a:srgbClr val="00002E"/>
          </a:solidFill>
          <a:ln cap="flat" cmpd="sng" w="27725">
            <a:solidFill>
              <a:srgbClr val="D7425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2" name="Google Shape;502;p35"/>
          <p:cNvSpPr/>
          <p:nvPr/>
        </p:nvSpPr>
        <p:spPr>
          <a:xfrm>
            <a:off x="7676198" y="3917752"/>
            <a:ext cx="4355902" cy="71080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50"/>
              <a:buFont typeface="PT Sans"/>
              <a:buNone/>
            </a:pPr>
            <a:r>
              <a:rPr b="0" i="0" lang="en-US" sz="1750" u="none" cap="none" strike="noStrike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Ethical AI can reshape industries for the better.</a:t>
            </a:r>
            <a:endParaRPr b="0" i="0" sz="17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03" name="Google Shape;503;p3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348388" y="2603613"/>
            <a:ext cx="4352925" cy="61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509" name="Google Shape;509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510" name="Google Shape;510;p3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4509"/>
            </a:srgbClr>
          </a:solidFill>
          <a:ln cap="flat" cmpd="sng" w="55475">
            <a:solidFill>
              <a:srgbClr val="26265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511" name="Google Shape;511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512" name="Google Shape;512;p36"/>
          <p:cNvSpPr/>
          <p:nvPr/>
        </p:nvSpPr>
        <p:spPr>
          <a:xfrm>
            <a:off x="0" y="56450"/>
            <a:ext cx="14630400" cy="8229600"/>
          </a:xfrm>
          <a:prstGeom prst="rect">
            <a:avLst/>
          </a:prstGeom>
          <a:solidFill>
            <a:srgbClr val="00002E">
              <a:alpha val="8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13" name="Google Shape;513;p3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00140" y="2251350"/>
            <a:ext cx="11230125" cy="30670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14" name="Google Shape;514;p36"/>
          <p:cNvGrpSpPr/>
          <p:nvPr/>
        </p:nvGrpSpPr>
        <p:grpSpPr>
          <a:xfrm>
            <a:off x="5574475" y="7631874"/>
            <a:ext cx="4918950" cy="597726"/>
            <a:chOff x="3790675" y="7688324"/>
            <a:chExt cx="4918950" cy="597726"/>
          </a:xfrm>
        </p:grpSpPr>
        <p:pic>
          <p:nvPicPr>
            <p:cNvPr id="515" name="Google Shape;515;p3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790675" y="7700900"/>
              <a:ext cx="585151" cy="585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6" name="Google Shape;516;p3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4449800" y="7709150"/>
              <a:ext cx="533949" cy="5339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7" name="Google Shape;517;p36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4983750" y="7688324"/>
              <a:ext cx="585150" cy="585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8" name="Google Shape;518;p36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5576375" y="7742950"/>
              <a:ext cx="500150" cy="5001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19" name="Google Shape;519;p36"/>
            <p:cNvSpPr txBox="1"/>
            <p:nvPr/>
          </p:nvSpPr>
          <p:spPr>
            <a:xfrm>
              <a:off x="6076525" y="7747175"/>
              <a:ext cx="26331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000">
                  <a:solidFill>
                    <a:schemeClr val="lt1"/>
                  </a:solidFill>
                  <a:latin typeface="Jura"/>
                  <a:ea typeface="Jura"/>
                  <a:cs typeface="Jura"/>
                  <a:sym typeface="Jura"/>
                </a:rPr>
                <a:t>@prasanth__p_</a:t>
              </a:r>
              <a:endParaRPr b="1" sz="2000">
                <a:solidFill>
                  <a:schemeClr val="lt1"/>
                </a:solidFill>
                <a:latin typeface="Jura"/>
                <a:ea typeface="Jura"/>
                <a:cs typeface="Jura"/>
                <a:sym typeface="Jura"/>
              </a:endParaRPr>
            </a:p>
          </p:txBody>
        </p:sp>
      </p:grpSp>
    </p:spTree>
  </p:cSld>
  <p:clrMapOvr>
    <a:masterClrMapping/>
  </p:clrMapOvr>
  <mc:AlternateContent>
    <mc:Choice Requires="p14">
      <p:transition spd="med">
        <p14:gallery dir="l"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57" name="Google Shape;57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4510"/>
            </a:srgbClr>
          </a:solidFill>
          <a:ln cap="flat" cmpd="sng" w="55475">
            <a:solidFill>
              <a:srgbClr val="26265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6"/>
          <p:cNvSpPr/>
          <p:nvPr/>
        </p:nvSpPr>
        <p:spPr>
          <a:xfrm>
            <a:off x="6319599" y="2737485"/>
            <a:ext cx="7477500" cy="1779900"/>
          </a:xfrm>
          <a:prstGeom prst="roundRect">
            <a:avLst>
              <a:gd fmla="val 22470" name="adj"/>
            </a:avLst>
          </a:prstGeom>
          <a:solidFill>
            <a:srgbClr val="00002E"/>
          </a:solidFill>
          <a:ln cap="flat" cmpd="sng" w="27725">
            <a:solidFill>
              <a:srgbClr val="F2B42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60;p6"/>
          <p:cNvSpPr/>
          <p:nvPr/>
        </p:nvSpPr>
        <p:spPr>
          <a:xfrm>
            <a:off x="6569512" y="2987397"/>
            <a:ext cx="22218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F2B42D"/>
              </a:buClr>
              <a:buSzPts val="2187"/>
              <a:buFont typeface="Nunito"/>
              <a:buNone/>
            </a:pPr>
            <a:r>
              <a:rPr b="1" i="0" lang="en-US" sz="2187" u="none" cap="none" strike="noStrike">
                <a:solidFill>
                  <a:srgbClr val="F2B42D"/>
                </a:solidFill>
                <a:latin typeface="Nunito"/>
                <a:ea typeface="Nunito"/>
                <a:cs typeface="Nunito"/>
                <a:sym typeface="Nunito"/>
              </a:rPr>
              <a:t>Definition</a:t>
            </a:r>
            <a:endParaRPr b="0" i="0" sz="218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" name="Google Shape;61;p6"/>
          <p:cNvSpPr/>
          <p:nvPr/>
        </p:nvSpPr>
        <p:spPr>
          <a:xfrm>
            <a:off x="6569512" y="3556754"/>
            <a:ext cx="6977700" cy="71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50"/>
              <a:buFont typeface="PT Sans"/>
              <a:buNone/>
            </a:pPr>
            <a:r>
              <a:rPr b="0" i="0" lang="en-US" sz="1750" u="none" cap="none" strike="noStrike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AI refers to the development of computer systems that can perform tasks that typically require human intelligence.</a:t>
            </a:r>
            <a:endParaRPr b="0" i="0" sz="17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62" name="Google Shape;62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19600" y="1526713"/>
            <a:ext cx="5010150" cy="61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0" y="0"/>
            <a:ext cx="5486400" cy="8229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70" name="Google Shape;70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4510"/>
            </a:srgbClr>
          </a:solidFill>
          <a:ln cap="flat" cmpd="sng" w="55475">
            <a:solidFill>
              <a:srgbClr val="26265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7"/>
          <p:cNvSpPr/>
          <p:nvPr/>
        </p:nvSpPr>
        <p:spPr>
          <a:xfrm>
            <a:off x="6319599" y="2737485"/>
            <a:ext cx="7477500" cy="1779900"/>
          </a:xfrm>
          <a:prstGeom prst="roundRect">
            <a:avLst>
              <a:gd fmla="val 22470" name="adj"/>
            </a:avLst>
          </a:prstGeom>
          <a:solidFill>
            <a:srgbClr val="00002E"/>
          </a:solidFill>
          <a:ln cap="flat" cmpd="sng" w="27725">
            <a:solidFill>
              <a:srgbClr val="F2B42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7"/>
          <p:cNvSpPr/>
          <p:nvPr/>
        </p:nvSpPr>
        <p:spPr>
          <a:xfrm>
            <a:off x="6569512" y="2987397"/>
            <a:ext cx="22218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F2B42D"/>
              </a:buClr>
              <a:buSzPts val="2187"/>
              <a:buFont typeface="Nunito"/>
              <a:buNone/>
            </a:pPr>
            <a:r>
              <a:rPr b="1" i="0" lang="en-US" sz="2187" u="none" cap="none" strike="noStrike">
                <a:solidFill>
                  <a:srgbClr val="F2B42D"/>
                </a:solidFill>
                <a:latin typeface="Nunito"/>
                <a:ea typeface="Nunito"/>
                <a:cs typeface="Nunito"/>
                <a:sym typeface="Nunito"/>
              </a:rPr>
              <a:t>Definition</a:t>
            </a:r>
            <a:endParaRPr b="0" i="0" sz="218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" name="Google Shape;74;p7"/>
          <p:cNvSpPr/>
          <p:nvPr/>
        </p:nvSpPr>
        <p:spPr>
          <a:xfrm>
            <a:off x="6569512" y="3556754"/>
            <a:ext cx="6977700" cy="71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50"/>
              <a:buFont typeface="PT Sans"/>
              <a:buNone/>
            </a:pPr>
            <a:r>
              <a:rPr b="0" i="0" lang="en-US" sz="1750" u="none" cap="none" strike="noStrike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AI refers to the development of computer systems that can perform tasks that typically require human intelligence.</a:t>
            </a:r>
            <a:endParaRPr b="0" i="0" sz="17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" name="Google Shape;75;p7"/>
          <p:cNvSpPr/>
          <p:nvPr/>
        </p:nvSpPr>
        <p:spPr>
          <a:xfrm>
            <a:off x="6319599" y="4739640"/>
            <a:ext cx="7477500" cy="1779900"/>
          </a:xfrm>
          <a:prstGeom prst="roundRect">
            <a:avLst>
              <a:gd fmla="val 22470" name="adj"/>
            </a:avLst>
          </a:prstGeom>
          <a:solidFill>
            <a:srgbClr val="00002E"/>
          </a:solidFill>
          <a:ln cap="flat" cmpd="sng" w="27725">
            <a:solidFill>
              <a:srgbClr val="D7425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7"/>
          <p:cNvSpPr/>
          <p:nvPr/>
        </p:nvSpPr>
        <p:spPr>
          <a:xfrm>
            <a:off x="6569512" y="4989552"/>
            <a:ext cx="22218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D7425E"/>
              </a:buClr>
              <a:buSzPts val="2187"/>
              <a:buFont typeface="Nunito"/>
              <a:buNone/>
            </a:pPr>
            <a:r>
              <a:rPr b="1" i="0" lang="en-US" sz="2187" u="none" cap="none" strike="noStrike">
                <a:solidFill>
                  <a:srgbClr val="D7425E"/>
                </a:solidFill>
                <a:latin typeface="Nunito"/>
                <a:ea typeface="Nunito"/>
                <a:cs typeface="Nunito"/>
                <a:sym typeface="Nunito"/>
              </a:rPr>
              <a:t>Applications</a:t>
            </a:r>
            <a:endParaRPr b="0" i="0" sz="218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" name="Google Shape;77;p7"/>
          <p:cNvSpPr/>
          <p:nvPr/>
        </p:nvSpPr>
        <p:spPr>
          <a:xfrm>
            <a:off x="6569512" y="5558909"/>
            <a:ext cx="6977700" cy="71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50"/>
              <a:buFont typeface="PT Sans"/>
              <a:buNone/>
            </a:pPr>
            <a:r>
              <a:rPr b="0" i="0" lang="en-US" sz="1750" u="none" cap="none" strike="noStrike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Its applications range from natural language processing to autonomous vehicles.</a:t>
            </a:r>
            <a:endParaRPr b="0" i="0" sz="17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78" name="Google Shape;78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19600" y="1526713"/>
            <a:ext cx="5010150" cy="61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0" y="0"/>
            <a:ext cx="5486400" cy="8229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86" name="Google Shape;86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4509"/>
            </a:srgbClr>
          </a:solidFill>
          <a:ln cap="flat" cmpd="sng" w="55475">
            <a:solidFill>
              <a:srgbClr val="26265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8"/>
          <p:cNvSpPr/>
          <p:nvPr/>
        </p:nvSpPr>
        <p:spPr>
          <a:xfrm>
            <a:off x="2348389" y="907613"/>
            <a:ext cx="9933503" cy="6414373"/>
          </a:xfrm>
          <a:prstGeom prst="roundRect">
            <a:avLst>
              <a:gd fmla="val 6235" name="adj"/>
            </a:avLst>
          </a:prstGeom>
          <a:solidFill>
            <a:srgbClr val="00002E"/>
          </a:solidFill>
          <a:ln cap="flat" cmpd="sng" w="55475">
            <a:solidFill>
              <a:srgbClr val="26265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8"/>
          <p:cNvSpPr/>
          <p:nvPr/>
        </p:nvSpPr>
        <p:spPr>
          <a:xfrm>
            <a:off x="2626043" y="2285524"/>
            <a:ext cx="27742" cy="4840129"/>
          </a:xfrm>
          <a:prstGeom prst="rect">
            <a:avLst/>
          </a:prstGeom>
          <a:solidFill>
            <a:srgbClr val="F2B42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0" name="Google Shape;90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53775" y="1339938"/>
            <a:ext cx="8839200" cy="61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96" name="Google Shape;96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4510"/>
            </a:srgbClr>
          </a:solidFill>
          <a:ln cap="flat" cmpd="sng" w="55475">
            <a:solidFill>
              <a:srgbClr val="26265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9"/>
          <p:cNvSpPr/>
          <p:nvPr/>
        </p:nvSpPr>
        <p:spPr>
          <a:xfrm>
            <a:off x="2348389" y="907613"/>
            <a:ext cx="9933600" cy="6414300"/>
          </a:xfrm>
          <a:prstGeom prst="roundRect">
            <a:avLst>
              <a:gd fmla="val 6235" name="adj"/>
            </a:avLst>
          </a:prstGeom>
          <a:solidFill>
            <a:srgbClr val="00002E"/>
          </a:solidFill>
          <a:ln cap="flat" cmpd="sng" w="55475">
            <a:solidFill>
              <a:srgbClr val="26265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9" name="Google Shape;99;p9"/>
          <p:cNvGrpSpPr/>
          <p:nvPr/>
        </p:nvGrpSpPr>
        <p:grpSpPr>
          <a:xfrm>
            <a:off x="5046286" y="3032699"/>
            <a:ext cx="4411500" cy="2482500"/>
            <a:chOff x="2959298" y="2285524"/>
            <a:chExt cx="4411500" cy="2482500"/>
          </a:xfrm>
        </p:grpSpPr>
        <p:sp>
          <p:nvSpPr>
            <p:cNvPr id="100" name="Google Shape;100;p9"/>
            <p:cNvSpPr/>
            <p:nvPr/>
          </p:nvSpPr>
          <p:spPr>
            <a:xfrm>
              <a:off x="2959298" y="2285524"/>
              <a:ext cx="4411500" cy="2482500"/>
            </a:xfrm>
            <a:prstGeom prst="roundRect">
              <a:avLst>
                <a:gd fmla="val 16111" name="adj"/>
              </a:avLst>
            </a:prstGeom>
            <a:solidFill>
              <a:srgbClr val="00002E"/>
            </a:solidFill>
            <a:ln cap="flat" cmpd="sng" w="27725">
              <a:solidFill>
                <a:srgbClr val="F2B42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01;p9"/>
            <p:cNvSpPr/>
            <p:nvPr/>
          </p:nvSpPr>
          <p:spPr>
            <a:xfrm>
              <a:off x="3209195" y="2535425"/>
              <a:ext cx="3562200" cy="347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25011"/>
                </a:lnSpc>
                <a:spcBef>
                  <a:spcPts val="0"/>
                </a:spcBef>
                <a:spcAft>
                  <a:spcPts val="0"/>
                </a:spcAft>
                <a:buClr>
                  <a:srgbClr val="F2B42D"/>
                </a:buClr>
                <a:buSzPts val="2187"/>
                <a:buFont typeface="Nunito"/>
                <a:buNone/>
              </a:pPr>
              <a:r>
                <a:rPr b="1" i="0" lang="en-US" sz="2187" u="none" cap="none" strike="noStrike">
                  <a:solidFill>
                    <a:srgbClr val="F2B42D"/>
                  </a:solidFill>
                  <a:latin typeface="Nunito"/>
                  <a:ea typeface="Nunito"/>
                  <a:cs typeface="Nunito"/>
                  <a:sym typeface="Nunito"/>
                </a:rPr>
                <a:t>Guard Against Bias</a:t>
              </a:r>
              <a:endParaRPr b="0" i="0" sz="218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" name="Google Shape;102;p9"/>
            <p:cNvSpPr/>
            <p:nvPr/>
          </p:nvSpPr>
          <p:spPr>
            <a:xfrm>
              <a:off x="3209211" y="3104793"/>
              <a:ext cx="3911700" cy="106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59942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750"/>
                <a:buFont typeface="PT Sans"/>
                <a:buNone/>
              </a:pPr>
              <a:r>
                <a:rPr b="0" i="0" lang="en-US" sz="1750" u="none" cap="none" strike="noStrike">
                  <a:solidFill>
                    <a:srgbClr val="FFFFFF"/>
                  </a:solidFill>
                  <a:latin typeface="PT Sans"/>
                  <a:ea typeface="PT Sans"/>
                  <a:cs typeface="PT Sans"/>
                  <a:sym typeface="PT Sans"/>
                </a:rPr>
                <a:t>AI must be developed without bias to ensure it makes fair and unbiased decisions.</a:t>
              </a:r>
              <a:endParaRPr b="0" i="0" sz="17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3" name="Google Shape;103;p9"/>
          <p:cNvSpPr/>
          <p:nvPr/>
        </p:nvSpPr>
        <p:spPr>
          <a:xfrm>
            <a:off x="2626043" y="2285524"/>
            <a:ext cx="27600" cy="4840200"/>
          </a:xfrm>
          <a:prstGeom prst="rect">
            <a:avLst/>
          </a:prstGeom>
          <a:solidFill>
            <a:srgbClr val="F2B42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4" name="Google Shape;104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53775" y="1339938"/>
            <a:ext cx="8839200" cy="61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10" name="Google Shape;110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4510"/>
            </a:srgbClr>
          </a:solidFill>
          <a:ln cap="flat" cmpd="sng" w="55475">
            <a:solidFill>
              <a:srgbClr val="26265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10"/>
          <p:cNvSpPr/>
          <p:nvPr/>
        </p:nvSpPr>
        <p:spPr>
          <a:xfrm>
            <a:off x="2348389" y="907613"/>
            <a:ext cx="9933600" cy="6414300"/>
          </a:xfrm>
          <a:prstGeom prst="roundRect">
            <a:avLst>
              <a:gd fmla="val 6235" name="adj"/>
            </a:avLst>
          </a:prstGeom>
          <a:solidFill>
            <a:srgbClr val="00002E"/>
          </a:solidFill>
          <a:ln cap="flat" cmpd="sng" w="55475">
            <a:solidFill>
              <a:srgbClr val="26265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3" name="Google Shape;113;p10"/>
          <p:cNvGrpSpPr/>
          <p:nvPr/>
        </p:nvGrpSpPr>
        <p:grpSpPr>
          <a:xfrm>
            <a:off x="2944398" y="3089199"/>
            <a:ext cx="9045056" cy="2482500"/>
            <a:chOff x="2959298" y="2285524"/>
            <a:chExt cx="9045056" cy="2482500"/>
          </a:xfrm>
        </p:grpSpPr>
        <p:sp>
          <p:nvSpPr>
            <p:cNvPr id="114" name="Google Shape;114;p10"/>
            <p:cNvSpPr/>
            <p:nvPr/>
          </p:nvSpPr>
          <p:spPr>
            <a:xfrm>
              <a:off x="2959298" y="2285524"/>
              <a:ext cx="4411500" cy="2482500"/>
            </a:xfrm>
            <a:prstGeom prst="roundRect">
              <a:avLst>
                <a:gd fmla="val 16111" name="adj"/>
              </a:avLst>
            </a:prstGeom>
            <a:solidFill>
              <a:srgbClr val="00002E"/>
            </a:solidFill>
            <a:ln cap="flat" cmpd="sng" w="27725">
              <a:solidFill>
                <a:srgbClr val="F2B42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;p10"/>
            <p:cNvSpPr/>
            <p:nvPr/>
          </p:nvSpPr>
          <p:spPr>
            <a:xfrm>
              <a:off x="3209195" y="2535425"/>
              <a:ext cx="3562200" cy="347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25011"/>
                </a:lnSpc>
                <a:spcBef>
                  <a:spcPts val="0"/>
                </a:spcBef>
                <a:spcAft>
                  <a:spcPts val="0"/>
                </a:spcAft>
                <a:buClr>
                  <a:srgbClr val="F2B42D"/>
                </a:buClr>
                <a:buSzPts val="2187"/>
                <a:buFont typeface="Nunito"/>
                <a:buNone/>
              </a:pPr>
              <a:r>
                <a:rPr b="1" i="0" lang="en-US" sz="2187" u="none" cap="none" strike="noStrike">
                  <a:solidFill>
                    <a:srgbClr val="F2B42D"/>
                  </a:solidFill>
                  <a:latin typeface="Nunito"/>
                  <a:ea typeface="Nunito"/>
                  <a:cs typeface="Nunito"/>
                  <a:sym typeface="Nunito"/>
                </a:rPr>
                <a:t>Guard Against Bias</a:t>
              </a:r>
              <a:endParaRPr b="0" i="0" sz="218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" name="Google Shape;116;p10"/>
            <p:cNvSpPr/>
            <p:nvPr/>
          </p:nvSpPr>
          <p:spPr>
            <a:xfrm>
              <a:off x="3209211" y="3104793"/>
              <a:ext cx="3911700" cy="106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59942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750"/>
                <a:buFont typeface="PT Sans"/>
                <a:buNone/>
              </a:pPr>
              <a:r>
                <a:rPr b="0" i="0" lang="en-US" sz="1750" u="none" cap="none" strike="noStrike">
                  <a:solidFill>
                    <a:srgbClr val="FFFFFF"/>
                  </a:solidFill>
                  <a:latin typeface="PT Sans"/>
                  <a:ea typeface="PT Sans"/>
                  <a:cs typeface="PT Sans"/>
                  <a:sym typeface="PT Sans"/>
                </a:rPr>
                <a:t>AI must be developed without bias to ensure it makes fair and unbiased decisions.</a:t>
              </a:r>
              <a:endParaRPr b="0" i="0" sz="17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" name="Google Shape;117;p10"/>
            <p:cNvSpPr/>
            <p:nvPr/>
          </p:nvSpPr>
          <p:spPr>
            <a:xfrm>
              <a:off x="7592854" y="2285524"/>
              <a:ext cx="4411500" cy="2482500"/>
            </a:xfrm>
            <a:prstGeom prst="roundRect">
              <a:avLst>
                <a:gd fmla="val 16111" name="adj"/>
              </a:avLst>
            </a:prstGeom>
            <a:solidFill>
              <a:srgbClr val="00002E"/>
            </a:solidFill>
            <a:ln cap="flat" cmpd="sng" w="27725">
              <a:solidFill>
                <a:srgbClr val="D7425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8;p10"/>
            <p:cNvSpPr/>
            <p:nvPr/>
          </p:nvSpPr>
          <p:spPr>
            <a:xfrm>
              <a:off x="7842766" y="2535436"/>
              <a:ext cx="3911700" cy="69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25011"/>
                </a:lnSpc>
                <a:spcBef>
                  <a:spcPts val="0"/>
                </a:spcBef>
                <a:spcAft>
                  <a:spcPts val="0"/>
                </a:spcAft>
                <a:buClr>
                  <a:srgbClr val="D7425E"/>
                </a:buClr>
                <a:buSzPts val="2187"/>
                <a:buFont typeface="Nunito"/>
                <a:buNone/>
              </a:pPr>
              <a:r>
                <a:rPr b="1" i="0" lang="en-US" sz="2187" u="none" cap="none" strike="noStrike">
                  <a:solidFill>
                    <a:srgbClr val="D7425E"/>
                  </a:solidFill>
                  <a:latin typeface="Nunito"/>
                  <a:ea typeface="Nunito"/>
                  <a:cs typeface="Nunito"/>
                  <a:sym typeface="Nunito"/>
                </a:rPr>
                <a:t>Safeguard Against Discrimination</a:t>
              </a:r>
              <a:endParaRPr b="0" i="0" sz="218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Google Shape;119;p10"/>
            <p:cNvSpPr/>
            <p:nvPr/>
          </p:nvSpPr>
          <p:spPr>
            <a:xfrm>
              <a:off x="7842766" y="3451979"/>
              <a:ext cx="3911700" cy="106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59942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750"/>
                <a:buFont typeface="PT Sans"/>
                <a:buNone/>
              </a:pPr>
              <a:r>
                <a:rPr b="0" i="0" lang="en-US" sz="1750" u="none" cap="none" strike="noStrike">
                  <a:solidFill>
                    <a:srgbClr val="FFFFFF"/>
                  </a:solidFill>
                  <a:latin typeface="PT Sans"/>
                  <a:ea typeface="PT Sans"/>
                  <a:cs typeface="PT Sans"/>
                  <a:sym typeface="PT Sans"/>
                </a:rPr>
                <a:t>AI must be developed to avoid discrimination based on race, gender, age, or other factors.</a:t>
              </a:r>
              <a:endParaRPr b="0" i="0" sz="17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0" name="Google Shape;120;p10"/>
          <p:cNvSpPr/>
          <p:nvPr/>
        </p:nvSpPr>
        <p:spPr>
          <a:xfrm>
            <a:off x="2626043" y="2285524"/>
            <a:ext cx="27600" cy="4840200"/>
          </a:xfrm>
          <a:prstGeom prst="rect">
            <a:avLst/>
          </a:prstGeom>
          <a:solidFill>
            <a:srgbClr val="F2B42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1" name="Google Shape;121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53775" y="1339938"/>
            <a:ext cx="8839200" cy="61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27" name="Google Shape;127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4510"/>
            </a:srgbClr>
          </a:solidFill>
          <a:ln cap="flat" cmpd="sng" w="55475">
            <a:solidFill>
              <a:srgbClr val="26265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11"/>
          <p:cNvSpPr/>
          <p:nvPr/>
        </p:nvSpPr>
        <p:spPr>
          <a:xfrm>
            <a:off x="2348389" y="907613"/>
            <a:ext cx="9933600" cy="6414300"/>
          </a:xfrm>
          <a:prstGeom prst="roundRect">
            <a:avLst>
              <a:gd fmla="val 6235" name="adj"/>
            </a:avLst>
          </a:prstGeom>
          <a:solidFill>
            <a:srgbClr val="00002E"/>
          </a:solidFill>
          <a:ln cap="flat" cmpd="sng" w="55475">
            <a:solidFill>
              <a:srgbClr val="26265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11"/>
          <p:cNvSpPr/>
          <p:nvPr/>
        </p:nvSpPr>
        <p:spPr>
          <a:xfrm>
            <a:off x="2959298" y="2285524"/>
            <a:ext cx="4411500" cy="2482500"/>
          </a:xfrm>
          <a:prstGeom prst="roundRect">
            <a:avLst>
              <a:gd fmla="val 16111" name="adj"/>
            </a:avLst>
          </a:prstGeom>
          <a:solidFill>
            <a:srgbClr val="00002E"/>
          </a:solidFill>
          <a:ln cap="flat" cmpd="sng" w="27725">
            <a:solidFill>
              <a:srgbClr val="F2B42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11"/>
          <p:cNvSpPr/>
          <p:nvPr/>
        </p:nvSpPr>
        <p:spPr>
          <a:xfrm>
            <a:off x="3209195" y="2535425"/>
            <a:ext cx="35622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F2B42D"/>
              </a:buClr>
              <a:buSzPts val="2187"/>
              <a:buFont typeface="Nunito"/>
              <a:buNone/>
            </a:pPr>
            <a:r>
              <a:rPr b="1" i="0" lang="en-US" sz="2187" u="none" cap="none" strike="noStrike">
                <a:solidFill>
                  <a:srgbClr val="F2B42D"/>
                </a:solidFill>
                <a:latin typeface="Nunito"/>
                <a:ea typeface="Nunito"/>
                <a:cs typeface="Nunito"/>
                <a:sym typeface="Nunito"/>
              </a:rPr>
              <a:t>Guard Against Bias</a:t>
            </a:r>
            <a:endParaRPr b="0" i="0" sz="218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11"/>
          <p:cNvSpPr/>
          <p:nvPr/>
        </p:nvSpPr>
        <p:spPr>
          <a:xfrm>
            <a:off x="3209211" y="3104793"/>
            <a:ext cx="3911700" cy="10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50"/>
              <a:buFont typeface="PT Sans"/>
              <a:buNone/>
            </a:pPr>
            <a:r>
              <a:rPr b="0" i="0" lang="en-US" sz="1750" u="none" cap="none" strike="noStrike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AI must be developed without bias to ensure it makes fair and unbiased decisions.</a:t>
            </a:r>
            <a:endParaRPr b="0" i="0" sz="17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11"/>
          <p:cNvSpPr/>
          <p:nvPr/>
        </p:nvSpPr>
        <p:spPr>
          <a:xfrm>
            <a:off x="7592854" y="2285524"/>
            <a:ext cx="4411500" cy="2482500"/>
          </a:xfrm>
          <a:prstGeom prst="roundRect">
            <a:avLst>
              <a:gd fmla="val 16111" name="adj"/>
            </a:avLst>
          </a:prstGeom>
          <a:solidFill>
            <a:srgbClr val="00002E"/>
          </a:solidFill>
          <a:ln cap="flat" cmpd="sng" w="27725">
            <a:solidFill>
              <a:srgbClr val="D7425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11"/>
          <p:cNvSpPr/>
          <p:nvPr/>
        </p:nvSpPr>
        <p:spPr>
          <a:xfrm>
            <a:off x="7842766" y="2535436"/>
            <a:ext cx="3911700" cy="6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D7425E"/>
              </a:buClr>
              <a:buSzPts val="2187"/>
              <a:buFont typeface="Nunito"/>
              <a:buNone/>
            </a:pPr>
            <a:r>
              <a:rPr b="1" i="0" lang="en-US" sz="2187" u="none" cap="none" strike="noStrike">
                <a:solidFill>
                  <a:srgbClr val="D7425E"/>
                </a:solidFill>
                <a:latin typeface="Nunito"/>
                <a:ea typeface="Nunito"/>
                <a:cs typeface="Nunito"/>
                <a:sym typeface="Nunito"/>
              </a:rPr>
              <a:t>Safeguard Against Discrimination</a:t>
            </a:r>
            <a:endParaRPr b="0" i="0" sz="218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11"/>
          <p:cNvSpPr/>
          <p:nvPr/>
        </p:nvSpPr>
        <p:spPr>
          <a:xfrm>
            <a:off x="7842766" y="3451979"/>
            <a:ext cx="3911700" cy="10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50"/>
              <a:buFont typeface="PT Sans"/>
              <a:buNone/>
            </a:pPr>
            <a:r>
              <a:rPr b="0" i="0" lang="en-US" sz="1750" u="none" cap="none" strike="noStrike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AI must be developed to avoid discrimination based on race, gender, age, or other factors.</a:t>
            </a:r>
            <a:endParaRPr b="0" i="0" sz="17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6" name="Google Shape;136;p11"/>
          <p:cNvGrpSpPr/>
          <p:nvPr/>
        </p:nvGrpSpPr>
        <p:grpSpPr>
          <a:xfrm>
            <a:off x="5109448" y="4990317"/>
            <a:ext cx="4411500" cy="2135400"/>
            <a:chOff x="2959298" y="4990267"/>
            <a:chExt cx="4411500" cy="2135400"/>
          </a:xfrm>
        </p:grpSpPr>
        <p:sp>
          <p:nvSpPr>
            <p:cNvPr id="137" name="Google Shape;137;p11"/>
            <p:cNvSpPr/>
            <p:nvPr/>
          </p:nvSpPr>
          <p:spPr>
            <a:xfrm>
              <a:off x="2959298" y="4990267"/>
              <a:ext cx="4411500" cy="2135400"/>
            </a:xfrm>
            <a:prstGeom prst="roundRect">
              <a:avLst>
                <a:gd fmla="val 18730" name="adj"/>
              </a:avLst>
            </a:prstGeom>
            <a:solidFill>
              <a:srgbClr val="00002E"/>
            </a:solidFill>
            <a:ln cap="flat" cmpd="sng" w="27725">
              <a:solidFill>
                <a:srgbClr val="DD785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38;p11"/>
            <p:cNvSpPr/>
            <p:nvPr/>
          </p:nvSpPr>
          <p:spPr>
            <a:xfrm>
              <a:off x="3209211" y="5240179"/>
              <a:ext cx="2221800" cy="347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25011"/>
                </a:lnSpc>
                <a:spcBef>
                  <a:spcPts val="0"/>
                </a:spcBef>
                <a:spcAft>
                  <a:spcPts val="0"/>
                </a:spcAft>
                <a:buClr>
                  <a:srgbClr val="DD785E"/>
                </a:buClr>
                <a:buSzPts val="2187"/>
                <a:buFont typeface="Nunito"/>
                <a:buNone/>
              </a:pPr>
              <a:r>
                <a:rPr b="1" i="0" lang="en-US" sz="2187" u="none" cap="none" strike="noStrike">
                  <a:solidFill>
                    <a:srgbClr val="DD785E"/>
                  </a:solidFill>
                  <a:latin typeface="Nunito"/>
                  <a:ea typeface="Nunito"/>
                  <a:cs typeface="Nunito"/>
                  <a:sym typeface="Nunito"/>
                </a:rPr>
                <a:t>Prevent Harm</a:t>
              </a:r>
              <a:endParaRPr b="0" i="0" sz="218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Google Shape;139;p11"/>
            <p:cNvSpPr/>
            <p:nvPr/>
          </p:nvSpPr>
          <p:spPr>
            <a:xfrm>
              <a:off x="3209211" y="5809536"/>
              <a:ext cx="3911700" cy="71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59942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750"/>
                <a:buFont typeface="PT Sans"/>
                <a:buNone/>
              </a:pPr>
              <a:r>
                <a:rPr b="0" i="0" lang="en-US" sz="1750" u="none" cap="none" strike="noStrike">
                  <a:solidFill>
                    <a:srgbClr val="FFFFFF"/>
                  </a:solidFill>
                  <a:latin typeface="PT Sans"/>
                  <a:ea typeface="PT Sans"/>
                  <a:cs typeface="PT Sans"/>
                  <a:sym typeface="PT Sans"/>
                </a:rPr>
                <a:t>AI must be developed to prevent harm to humans and other living beings.</a:t>
              </a:r>
              <a:endParaRPr b="0" i="0" sz="17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0" name="Google Shape;140;p11"/>
          <p:cNvSpPr/>
          <p:nvPr/>
        </p:nvSpPr>
        <p:spPr>
          <a:xfrm>
            <a:off x="2626043" y="2285524"/>
            <a:ext cx="27600" cy="4840200"/>
          </a:xfrm>
          <a:prstGeom prst="rect">
            <a:avLst/>
          </a:prstGeom>
          <a:solidFill>
            <a:srgbClr val="F2B42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1" name="Google Shape;141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53775" y="1339938"/>
            <a:ext cx="8839200" cy="61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